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8"/>
  </p:notesMasterIdLst>
  <p:sldIdLst>
    <p:sldId id="256" r:id="rId2"/>
    <p:sldId id="257" r:id="rId3"/>
    <p:sldId id="259" r:id="rId4"/>
    <p:sldId id="261" r:id="rId5"/>
    <p:sldId id="262" r:id="rId6"/>
    <p:sldId id="264" r:id="rId7"/>
  </p:sldIdLst>
  <p:sldSz cx="9906000" cy="6858000" type="A4"/>
  <p:notesSz cx="6858000" cy="12192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13" d="100"/>
          <a:sy n="113" d="100"/>
        </p:scale>
        <p:origin x="717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7715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15592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41537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69593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72384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49080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12635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896233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30840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1418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7833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553692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00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211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642938"/>
            <a:ext cx="9905752" cy="557212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" name="Shape 1"/>
          <p:cNvSpPr/>
          <p:nvPr/>
        </p:nvSpPr>
        <p:spPr>
          <a:xfrm>
            <a:off x="1" y="642938"/>
            <a:ext cx="9905752" cy="495548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Shape 2"/>
          <p:cNvSpPr/>
          <p:nvPr/>
        </p:nvSpPr>
        <p:spPr>
          <a:xfrm>
            <a:off x="1" y="6085789"/>
            <a:ext cx="9905752" cy="495548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>
            <a:alphaModFix amt="20000"/>
          </a:blip>
          <a:srcRect/>
          <a:stretch/>
        </p:blipFill>
        <p:spPr>
          <a:xfrm>
            <a:off x="8296523" y="1261815"/>
            <a:ext cx="990352" cy="990352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4356917" y="1648893"/>
            <a:ext cx="1191915" cy="704316"/>
          </a:xfrm>
          <a:prstGeom prst="roundRect">
            <a:avLst>
              <a:gd name="adj" fmla="val 100000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7" name="Text 4"/>
          <p:cNvSpPr txBox="1"/>
          <p:nvPr/>
        </p:nvSpPr>
        <p:spPr>
          <a:xfrm>
            <a:off x="4469587" y="1881435"/>
            <a:ext cx="1106996" cy="2481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chemeClr val="tx2">
                    <a:lumMod val="20000"/>
                    <a:lumOff val="80000"/>
                  </a:schemeClr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PANAXTOS</a:t>
            </a:r>
            <a:endParaRPr lang="en-US" sz="1463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Text 5"/>
          <p:cNvSpPr txBox="1"/>
          <p:nvPr/>
        </p:nvSpPr>
        <p:spPr>
          <a:xfrm>
            <a:off x="2787549" y="2538946"/>
            <a:ext cx="4612977" cy="542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92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뇌(BRAIN)+리듬감(BEAT):</a:t>
            </a:r>
            <a:endParaRPr lang="en-US" sz="2925" dirty="0"/>
          </a:p>
        </p:txBody>
      </p:sp>
      <p:sp>
        <p:nvSpPr>
          <p:cNvPr id="9" name="Text 6"/>
          <p:cNvSpPr txBox="1"/>
          <p:nvPr/>
        </p:nvSpPr>
        <p:spPr>
          <a:xfrm>
            <a:off x="2796465" y="2910421"/>
            <a:ext cx="4597374" cy="542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292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'뇌가 </a:t>
            </a:r>
            <a:r>
              <a:rPr lang="en-US" sz="2925" b="1" dirty="0" err="1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반응하는</a:t>
            </a:r>
            <a:r>
              <a:rPr lang="en-US" sz="292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292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</a:t>
            </a:r>
            <a:r>
              <a:rPr lang="en-US" sz="292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챌린지'</a:t>
            </a:r>
            <a:endParaRPr lang="en-US" sz="2925" dirty="0"/>
          </a:p>
        </p:txBody>
      </p:sp>
      <p:sp>
        <p:nvSpPr>
          <p:cNvPr id="10" name="Text 7"/>
          <p:cNvSpPr txBox="1"/>
          <p:nvPr/>
        </p:nvSpPr>
        <p:spPr>
          <a:xfrm>
            <a:off x="3633768" y="3483235"/>
            <a:ext cx="2755602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2025 </a:t>
            </a:r>
            <a:r>
              <a:rPr lang="en-US" sz="1219" dirty="0" err="1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Brain+Beat</a:t>
            </a:r>
            <a:r>
              <a:rPr lang="en-US" sz="1219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Video</a:t>
            </a:r>
            <a:r>
              <a:rPr lang="ko-KR" altLang="en-US" sz="1219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en-US" sz="1219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Challenge</a:t>
            </a:r>
            <a:endParaRPr lang="en-US" sz="1219" dirty="0"/>
          </a:p>
        </p:txBody>
      </p:sp>
      <p:sp>
        <p:nvSpPr>
          <p:cNvPr id="11" name="Text 8"/>
          <p:cNvSpPr txBox="1"/>
          <p:nvPr/>
        </p:nvSpPr>
        <p:spPr>
          <a:xfrm>
            <a:off x="3513411" y="3940149"/>
            <a:ext cx="3018606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63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 건강과 미디어의 만남, 새로운 도전</a:t>
            </a:r>
            <a:endParaRPr lang="en-US" sz="1463" dirty="0"/>
          </a:p>
        </p:txBody>
      </p:sp>
      <p:sp>
        <p:nvSpPr>
          <p:cNvPr id="14" name="Shape 10"/>
          <p:cNvSpPr/>
          <p:nvPr/>
        </p:nvSpPr>
        <p:spPr>
          <a:xfrm>
            <a:off x="990352" y="4971364"/>
            <a:ext cx="742950" cy="742950"/>
          </a:xfrm>
          <a:prstGeom prst="roundRect">
            <a:avLst>
              <a:gd name="adj" fmla="val 100000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5" name="Shape 11"/>
          <p:cNvSpPr/>
          <p:nvPr/>
        </p:nvSpPr>
        <p:spPr>
          <a:xfrm>
            <a:off x="742950" y="1881436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BFDB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6" name="Shape 12"/>
          <p:cNvSpPr/>
          <p:nvPr/>
        </p:nvSpPr>
        <p:spPr>
          <a:xfrm>
            <a:off x="7676903" y="4104342"/>
            <a:ext cx="990352" cy="990352"/>
          </a:xfrm>
          <a:prstGeom prst="roundRect">
            <a:avLst>
              <a:gd name="adj" fmla="val 75019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20" name="그림 19" descr="그래픽, 클립아트, 그래픽 디자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6D75AEC-B6E8-F82D-B52A-DB10E398C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9737" y="4863823"/>
            <a:ext cx="3086277" cy="103728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" y="1030"/>
            <a:ext cx="9905999" cy="3250406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" name="Shape 1"/>
          <p:cNvSpPr/>
          <p:nvPr/>
        </p:nvSpPr>
        <p:spPr>
          <a:xfrm>
            <a:off x="1" y="1029"/>
            <a:ext cx="1981448" cy="2476995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Shape 2"/>
          <p:cNvSpPr/>
          <p:nvPr/>
        </p:nvSpPr>
        <p:spPr>
          <a:xfrm>
            <a:off x="742951" y="372504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" name="Text 3"/>
          <p:cNvSpPr txBox="1"/>
          <p:nvPr/>
        </p:nvSpPr>
        <p:spPr>
          <a:xfrm>
            <a:off x="939090" y="512178"/>
            <a:ext cx="225114" cy="216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</a:t>
            </a:r>
            <a:endParaRPr lang="en-US" sz="1219" dirty="0"/>
          </a:p>
        </p:txBody>
      </p:sp>
      <p:sp>
        <p:nvSpPr>
          <p:cNvPr id="6" name="Text 4"/>
          <p:cNvSpPr txBox="1"/>
          <p:nvPr/>
        </p:nvSpPr>
        <p:spPr>
          <a:xfrm>
            <a:off x="777127" y="1022585"/>
            <a:ext cx="607733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목적</a:t>
            </a:r>
            <a:endParaRPr lang="en-US" sz="1788" dirty="0"/>
          </a:p>
        </p:txBody>
      </p:sp>
      <p:sp>
        <p:nvSpPr>
          <p:cNvPr id="7" name="Text 5"/>
          <p:cNvSpPr txBox="1"/>
          <p:nvPr/>
        </p:nvSpPr>
        <p:spPr>
          <a:xfrm>
            <a:off x="684257" y="1448295"/>
            <a:ext cx="735521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Purpose</a:t>
            </a:r>
            <a:endParaRPr lang="en-US" sz="1219" dirty="0"/>
          </a:p>
        </p:txBody>
      </p:sp>
      <p:sp>
        <p:nvSpPr>
          <p:cNvPr id="8" name="Shape 6"/>
          <p:cNvSpPr/>
          <p:nvPr/>
        </p:nvSpPr>
        <p:spPr>
          <a:xfrm>
            <a:off x="618878" y="2848756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" name="Shape 7"/>
          <p:cNvSpPr/>
          <p:nvPr/>
        </p:nvSpPr>
        <p:spPr>
          <a:xfrm>
            <a:off x="2352924" y="558241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507457" y="712774"/>
            <a:ext cx="185738" cy="185738"/>
          </a:xfrm>
          <a:prstGeom prst="rect">
            <a:avLst/>
          </a:prstGeom>
        </p:spPr>
      </p:pic>
      <p:sp>
        <p:nvSpPr>
          <p:cNvPr id="11" name="Text 8"/>
          <p:cNvSpPr txBox="1"/>
          <p:nvPr/>
        </p:nvSpPr>
        <p:spPr>
          <a:xfrm>
            <a:off x="3033466" y="542639"/>
            <a:ext cx="1618145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브랜드 인지도 제고</a:t>
            </a:r>
            <a:endParaRPr lang="en-US" sz="1463" dirty="0"/>
          </a:p>
        </p:txBody>
      </p:sp>
      <p:sp>
        <p:nvSpPr>
          <p:cNvPr id="12" name="Text 9"/>
          <p:cNvSpPr txBox="1"/>
          <p:nvPr/>
        </p:nvSpPr>
        <p:spPr>
          <a:xfrm>
            <a:off x="3033466" y="875481"/>
            <a:ext cx="3332131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파낙토스 브랜드 인지도 제고 및 고객참여형 브랜딩 강화</a:t>
            </a:r>
            <a:endParaRPr lang="en-US" sz="1056" dirty="0"/>
          </a:p>
        </p:txBody>
      </p:sp>
      <p:sp>
        <p:nvSpPr>
          <p:cNvPr id="13" name="Shape 10"/>
          <p:cNvSpPr/>
          <p:nvPr/>
        </p:nvSpPr>
        <p:spPr>
          <a:xfrm>
            <a:off x="2352924" y="1216496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rcRect l="-80" r="-80"/>
          <a:stretch/>
        </p:blipFill>
        <p:spPr>
          <a:xfrm>
            <a:off x="2484427" y="1371772"/>
            <a:ext cx="232543" cy="185738"/>
          </a:xfrm>
          <a:prstGeom prst="rect">
            <a:avLst/>
          </a:prstGeom>
        </p:spPr>
      </p:pic>
      <p:sp>
        <p:nvSpPr>
          <p:cNvPr id="15" name="Text 11"/>
          <p:cNvSpPr txBox="1"/>
          <p:nvPr/>
        </p:nvSpPr>
        <p:spPr>
          <a:xfrm>
            <a:off x="3033466" y="1201636"/>
            <a:ext cx="1888579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UGC 기반 바이럴 확대</a:t>
            </a:r>
            <a:endParaRPr lang="en-US" sz="1463" dirty="0"/>
          </a:p>
        </p:txBody>
      </p:sp>
      <p:sp>
        <p:nvSpPr>
          <p:cNvPr id="16" name="Text 12"/>
          <p:cNvSpPr txBox="1"/>
          <p:nvPr/>
        </p:nvSpPr>
        <p:spPr>
          <a:xfrm>
            <a:off x="3033466" y="1533735"/>
            <a:ext cx="4933931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센터장 및 고객이 직접 참여하는 UGC(User Generated Content) 기반 바이럴 확대</a:t>
            </a:r>
            <a:endParaRPr lang="en-US" sz="1056" dirty="0"/>
          </a:p>
        </p:txBody>
      </p:sp>
      <p:sp>
        <p:nvSpPr>
          <p:cNvPr id="17" name="Shape 13"/>
          <p:cNvSpPr/>
          <p:nvPr/>
        </p:nvSpPr>
        <p:spPr>
          <a:xfrm>
            <a:off x="2328035" y="1920068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482568" y="2074601"/>
            <a:ext cx="185738" cy="185738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3008577" y="1904465"/>
            <a:ext cx="1494072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 건강 인식 확산</a:t>
            </a:r>
            <a:endParaRPr lang="en-US" sz="1463" dirty="0"/>
          </a:p>
        </p:txBody>
      </p:sp>
      <p:sp>
        <p:nvSpPr>
          <p:cNvPr id="20" name="Text 15"/>
          <p:cNvSpPr txBox="1"/>
          <p:nvPr/>
        </p:nvSpPr>
        <p:spPr>
          <a:xfrm>
            <a:off x="3008577" y="2237307"/>
            <a:ext cx="4075081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'뉴로하모니=뇌 건강=라이프스타일' 인식 확산 및 대중적 친근감 확보</a:t>
            </a:r>
            <a:endParaRPr lang="en-US" sz="1056" dirty="0"/>
          </a:p>
        </p:txBody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6">
            <a:alphaModFix amt="10000"/>
          </a:blip>
          <a:srcRect/>
          <a:stretch/>
        </p:blipFill>
        <p:spPr>
          <a:xfrm>
            <a:off x="8791328" y="2137010"/>
            <a:ext cx="742950" cy="742950"/>
          </a:xfrm>
          <a:prstGeom prst="rect">
            <a:avLst/>
          </a:prstGeom>
        </p:spPr>
      </p:pic>
      <p:sp>
        <p:nvSpPr>
          <p:cNvPr id="22" name="Shape 16"/>
          <p:cNvSpPr/>
          <p:nvPr/>
        </p:nvSpPr>
        <p:spPr>
          <a:xfrm>
            <a:off x="8172451" y="496577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63" name="Shape 1"/>
          <p:cNvSpPr/>
          <p:nvPr/>
        </p:nvSpPr>
        <p:spPr>
          <a:xfrm>
            <a:off x="1" y="2183073"/>
            <a:ext cx="1981448" cy="5463655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64" name="Shape 2"/>
          <p:cNvSpPr/>
          <p:nvPr/>
        </p:nvSpPr>
        <p:spPr>
          <a:xfrm>
            <a:off x="742951" y="2554549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65" name="Image 0" descr="preencoded.png"/>
          <p:cNvPicPr>
            <a:picLocks noChangeAspect="1"/>
          </p:cNvPicPr>
          <p:nvPr/>
        </p:nvPicPr>
        <p:blipFill>
          <a:blip r:embed="rId7"/>
          <a:srcRect l="-1282" r="-1282"/>
          <a:stretch/>
        </p:blipFill>
        <p:spPr>
          <a:xfrm>
            <a:off x="901943" y="2724685"/>
            <a:ext cx="178308" cy="154533"/>
          </a:xfrm>
          <a:prstGeom prst="rect">
            <a:avLst/>
          </a:prstGeom>
        </p:spPr>
      </p:pic>
      <p:sp>
        <p:nvSpPr>
          <p:cNvPr id="66" name="Text 3"/>
          <p:cNvSpPr txBox="1"/>
          <p:nvPr/>
        </p:nvSpPr>
        <p:spPr>
          <a:xfrm>
            <a:off x="424225" y="3204630"/>
            <a:ext cx="1312049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공모전 개요</a:t>
            </a:r>
            <a:endParaRPr lang="en-US" sz="1788" dirty="0"/>
          </a:p>
        </p:txBody>
      </p:sp>
      <p:sp>
        <p:nvSpPr>
          <p:cNvPr id="67" name="Text 4"/>
          <p:cNvSpPr txBox="1"/>
          <p:nvPr/>
        </p:nvSpPr>
        <p:spPr>
          <a:xfrm>
            <a:off x="641910" y="3630340"/>
            <a:ext cx="820960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Overview</a:t>
            </a:r>
            <a:endParaRPr lang="en-US" sz="1219" dirty="0"/>
          </a:p>
        </p:txBody>
      </p:sp>
      <p:sp>
        <p:nvSpPr>
          <p:cNvPr id="68" name="Shape 5"/>
          <p:cNvSpPr/>
          <p:nvPr/>
        </p:nvSpPr>
        <p:spPr>
          <a:xfrm>
            <a:off x="618877" y="8033805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69" name="Shape 6"/>
          <p:cNvSpPr/>
          <p:nvPr/>
        </p:nvSpPr>
        <p:spPr>
          <a:xfrm>
            <a:off x="2323947" y="2848756"/>
            <a:ext cx="7182098" cy="3884886"/>
          </a:xfrm>
          <a:prstGeom prst="roundRect">
            <a:avLst>
              <a:gd name="adj" fmla="val 305"/>
            </a:avLst>
          </a:prstGeom>
          <a:solidFill>
            <a:srgbClr val="FFFFFF"/>
          </a:solidFill>
          <a:ln w="12700">
            <a:solidFill>
              <a:srgbClr val="F3F4F6"/>
            </a:solidFill>
            <a:prstDash val="solid"/>
          </a:ln>
          <a:effectLst>
            <a:outerShdw blurRad="12700" dist="12700" dir="16200000" algn="bl" rotWithShape="0">
              <a:srgbClr val="000000">
                <a:alpha val="75000"/>
              </a:srgbClr>
            </a:outerShdw>
          </a:effectLst>
        </p:spPr>
        <p:txBody>
          <a:bodyPr/>
          <a:lstStyle/>
          <a:p>
            <a:endParaRPr lang="ko-KR" altLang="en-US" sz="1463"/>
          </a:p>
        </p:txBody>
      </p:sp>
      <p:sp>
        <p:nvSpPr>
          <p:cNvPr id="70" name="Shape 7"/>
          <p:cNvSpPr/>
          <p:nvPr/>
        </p:nvSpPr>
        <p:spPr>
          <a:xfrm>
            <a:off x="2517114" y="3413398"/>
            <a:ext cx="3335846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71" name="Text 8"/>
          <p:cNvSpPr txBox="1"/>
          <p:nvPr/>
        </p:nvSpPr>
        <p:spPr>
          <a:xfrm>
            <a:off x="2609982" y="3134792"/>
            <a:ext cx="44131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공모명</a:t>
            </a:r>
            <a:endParaRPr lang="en-US" sz="975" dirty="0"/>
          </a:p>
        </p:txBody>
      </p:sp>
      <p:sp>
        <p:nvSpPr>
          <p:cNvPr id="72" name="Text 9"/>
          <p:cNvSpPr txBox="1"/>
          <p:nvPr/>
        </p:nvSpPr>
        <p:spPr>
          <a:xfrm>
            <a:off x="3352933" y="3134792"/>
            <a:ext cx="1772678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2025 뇌가 </a:t>
            </a:r>
            <a:r>
              <a:rPr lang="en-US" sz="975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반응하는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챌린지</a:t>
            </a:r>
            <a:endParaRPr lang="en-US" sz="975" dirty="0"/>
          </a:p>
        </p:txBody>
      </p:sp>
      <p:sp>
        <p:nvSpPr>
          <p:cNvPr id="73" name="Shape 10"/>
          <p:cNvSpPr/>
          <p:nvPr/>
        </p:nvSpPr>
        <p:spPr>
          <a:xfrm>
            <a:off x="5976288" y="3413398"/>
            <a:ext cx="3335846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74" name="Text 11"/>
          <p:cNvSpPr txBox="1"/>
          <p:nvPr/>
        </p:nvSpPr>
        <p:spPr>
          <a:xfrm>
            <a:off x="6069158" y="3134792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주최</a:t>
            </a:r>
            <a:endParaRPr lang="en-US" sz="975" dirty="0"/>
          </a:p>
        </p:txBody>
      </p:sp>
      <p:sp>
        <p:nvSpPr>
          <p:cNvPr id="75" name="Text 12"/>
          <p:cNvSpPr txBox="1"/>
          <p:nvPr/>
        </p:nvSpPr>
        <p:spPr>
          <a:xfrm>
            <a:off x="6812108" y="3134792"/>
            <a:ext cx="673856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㈜파낙토스</a:t>
            </a:r>
            <a:endParaRPr lang="en-US" sz="975" dirty="0"/>
          </a:p>
        </p:txBody>
      </p:sp>
      <p:sp>
        <p:nvSpPr>
          <p:cNvPr id="76" name="Shape 13"/>
          <p:cNvSpPr/>
          <p:nvPr/>
        </p:nvSpPr>
        <p:spPr>
          <a:xfrm>
            <a:off x="2517114" y="4102856"/>
            <a:ext cx="6795020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77" name="Text 14"/>
          <p:cNvSpPr txBox="1"/>
          <p:nvPr/>
        </p:nvSpPr>
        <p:spPr>
          <a:xfrm>
            <a:off x="2609983" y="3731381"/>
            <a:ext cx="588417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공모 주제</a:t>
            </a:r>
            <a:endParaRPr lang="en-US" sz="975" dirty="0"/>
          </a:p>
        </p:txBody>
      </p:sp>
      <p:sp>
        <p:nvSpPr>
          <p:cNvPr id="78" name="Text 15"/>
          <p:cNvSpPr txBox="1"/>
          <p:nvPr/>
        </p:nvSpPr>
        <p:spPr>
          <a:xfrm>
            <a:off x="3352933" y="3638512"/>
            <a:ext cx="328978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"뇌 건강, 일상의 변화" 또는 "뉴로하모니로 달라진 나의 하루"</a:t>
            </a:r>
            <a:endParaRPr lang="en-US" sz="975" dirty="0"/>
          </a:p>
        </p:txBody>
      </p:sp>
      <p:sp>
        <p:nvSpPr>
          <p:cNvPr id="79" name="Text 16"/>
          <p:cNvSpPr txBox="1"/>
          <p:nvPr/>
        </p:nvSpPr>
        <p:spPr>
          <a:xfrm>
            <a:off x="3352933" y="3847282"/>
            <a:ext cx="1497787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부제: '우리 뇌가 반짝이는 순간'</a:t>
            </a:r>
            <a:endParaRPr lang="en-US" sz="813" dirty="0"/>
          </a:p>
        </p:txBody>
      </p:sp>
      <p:sp>
        <p:nvSpPr>
          <p:cNvPr id="80" name="Shape 17"/>
          <p:cNvSpPr/>
          <p:nvPr/>
        </p:nvSpPr>
        <p:spPr>
          <a:xfrm>
            <a:off x="2517114" y="4791571"/>
            <a:ext cx="3335846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81" name="Text 18"/>
          <p:cNvSpPr txBox="1"/>
          <p:nvPr/>
        </p:nvSpPr>
        <p:spPr>
          <a:xfrm>
            <a:off x="2609983" y="4420096"/>
            <a:ext cx="588417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참가 대상</a:t>
            </a:r>
            <a:endParaRPr lang="en-US" sz="975" dirty="0"/>
          </a:p>
        </p:txBody>
      </p:sp>
      <p:sp>
        <p:nvSpPr>
          <p:cNvPr id="82" name="Text 19"/>
          <p:cNvSpPr txBox="1"/>
          <p:nvPr/>
        </p:nvSpPr>
        <p:spPr>
          <a:xfrm>
            <a:off x="3352932" y="4327227"/>
            <a:ext cx="2399729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전국민 </a:t>
            </a:r>
            <a:r>
              <a:rPr lang="en-US" sz="975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누구나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b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</a:b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(센터장, 고객, 개인·팀 모두 참여 가능)</a:t>
            </a:r>
            <a:endParaRPr lang="en-US" sz="975" dirty="0"/>
          </a:p>
        </p:txBody>
      </p:sp>
      <p:sp>
        <p:nvSpPr>
          <p:cNvPr id="83" name="Shape 20"/>
          <p:cNvSpPr/>
          <p:nvPr/>
        </p:nvSpPr>
        <p:spPr>
          <a:xfrm>
            <a:off x="5976288" y="4791571"/>
            <a:ext cx="3335846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84" name="Text 21"/>
          <p:cNvSpPr txBox="1"/>
          <p:nvPr/>
        </p:nvSpPr>
        <p:spPr>
          <a:xfrm>
            <a:off x="6069158" y="4420096"/>
            <a:ext cx="588417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응모 기간</a:t>
            </a:r>
            <a:endParaRPr lang="en-US" sz="975" dirty="0"/>
          </a:p>
        </p:txBody>
      </p:sp>
      <p:sp>
        <p:nvSpPr>
          <p:cNvPr id="85" name="Text 22"/>
          <p:cNvSpPr txBox="1"/>
          <p:nvPr/>
        </p:nvSpPr>
        <p:spPr>
          <a:xfrm>
            <a:off x="6812107" y="4420096"/>
            <a:ext cx="201265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10월 15일(수)부터 11월 30일(</a:t>
            </a:r>
            <a:r>
              <a:rPr lang="ko-KR" alt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일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)까지</a:t>
            </a:r>
            <a:endParaRPr lang="en-US" sz="975" dirty="0"/>
          </a:p>
        </p:txBody>
      </p:sp>
      <p:sp>
        <p:nvSpPr>
          <p:cNvPr id="86" name="Shape 23"/>
          <p:cNvSpPr/>
          <p:nvPr/>
        </p:nvSpPr>
        <p:spPr>
          <a:xfrm>
            <a:off x="2517114" y="5666023"/>
            <a:ext cx="6795020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87" name="Text 24"/>
          <p:cNvSpPr txBox="1"/>
          <p:nvPr/>
        </p:nvSpPr>
        <p:spPr>
          <a:xfrm>
            <a:off x="2609983" y="5201679"/>
            <a:ext cx="588417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접수 방법</a:t>
            </a:r>
            <a:endParaRPr lang="en-US" sz="975" dirty="0"/>
          </a:p>
        </p:txBody>
      </p:sp>
      <p:sp>
        <p:nvSpPr>
          <p:cNvPr id="88" name="Text 25"/>
          <p:cNvSpPr txBox="1"/>
          <p:nvPr/>
        </p:nvSpPr>
        <p:spPr>
          <a:xfrm>
            <a:off x="3352933" y="5015942"/>
            <a:ext cx="5913139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제작한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</a:t>
            </a:r>
            <a:r>
              <a:rPr lang="ko-KR" alt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(30초~10분)을 담당 SNS(네이버 블로그, 인스타그램, 페이스북, 유튜브, 틱톡) 업로드 후 </a:t>
            </a:r>
            <a:b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</a:br>
            <a:r>
              <a:rPr lang="en-US" sz="975" dirty="0" err="1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링크</a:t>
            </a:r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 + 참가자 정보를 이메일로 제출</a:t>
            </a:r>
            <a:endParaRPr lang="en-US" sz="975" dirty="0"/>
          </a:p>
        </p:txBody>
      </p:sp>
      <p:sp>
        <p:nvSpPr>
          <p:cNvPr id="89" name="Text 26"/>
          <p:cNvSpPr txBox="1"/>
          <p:nvPr/>
        </p:nvSpPr>
        <p:spPr>
          <a:xfrm>
            <a:off x="3352933" y="5410448"/>
            <a:ext cx="4183551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이메일 제출처: 이홍규 전무(sil2002@panaxtos.com) / 마케팅팀(mkt@panaxtos.com)</a:t>
            </a:r>
            <a:endParaRPr lang="en-US" sz="813" dirty="0"/>
          </a:p>
        </p:txBody>
      </p:sp>
      <p:sp>
        <p:nvSpPr>
          <p:cNvPr id="90" name="Shape 27"/>
          <p:cNvSpPr/>
          <p:nvPr/>
        </p:nvSpPr>
        <p:spPr>
          <a:xfrm>
            <a:off x="2517114" y="6533046"/>
            <a:ext cx="3335846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1" name="Text 28"/>
          <p:cNvSpPr txBox="1"/>
          <p:nvPr/>
        </p:nvSpPr>
        <p:spPr>
          <a:xfrm>
            <a:off x="2609983" y="6072417"/>
            <a:ext cx="588417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 규격</a:t>
            </a:r>
            <a:endParaRPr lang="en-US" sz="975" dirty="0"/>
          </a:p>
        </p:txBody>
      </p:sp>
      <p:sp>
        <p:nvSpPr>
          <p:cNvPr id="92" name="Text 29"/>
          <p:cNvSpPr txBox="1"/>
          <p:nvPr/>
        </p:nvSpPr>
        <p:spPr>
          <a:xfrm>
            <a:off x="3194529" y="5979548"/>
            <a:ext cx="2975263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ko-KR" altLang="en-US" sz="980" dirty="0">
                <a:latin typeface="SUIT" pitchFamily="2" charset="-127"/>
                <a:ea typeface="SUIT" pitchFamily="2" charset="-127"/>
              </a:rPr>
              <a:t> </a:t>
            </a:r>
            <a:r>
              <a:rPr lang="ko-KR" altLang="en-US" sz="980" b="1" dirty="0" err="1">
                <a:latin typeface="SUIT" pitchFamily="2" charset="-127"/>
                <a:ea typeface="SUIT" pitchFamily="2" charset="-127"/>
              </a:rPr>
              <a:t>숏폼</a:t>
            </a:r>
            <a:r>
              <a:rPr lang="en-US" altLang="ko-KR" sz="980" b="1" dirty="0">
                <a:latin typeface="SUIT" pitchFamily="2" charset="-127"/>
                <a:ea typeface="SUIT" pitchFamily="2" charset="-127"/>
              </a:rPr>
              <a:t>: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 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9:16 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세로형 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(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휴대폰 세로로 세운 상태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), 60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초 이내</a:t>
            </a:r>
          </a:p>
          <a:p>
            <a:r>
              <a:rPr lang="ko-KR" altLang="en-US" sz="980" dirty="0">
                <a:latin typeface="SUIT" pitchFamily="2" charset="-127"/>
                <a:ea typeface="SUIT" pitchFamily="2" charset="-127"/>
              </a:rPr>
              <a:t> </a:t>
            </a:r>
            <a:r>
              <a:rPr lang="ko-KR" altLang="en-US" sz="980" b="1" dirty="0" err="1">
                <a:latin typeface="SUIT" pitchFamily="2" charset="-127"/>
                <a:ea typeface="SUIT" pitchFamily="2" charset="-127"/>
              </a:rPr>
              <a:t>롱폼</a:t>
            </a:r>
            <a:r>
              <a:rPr lang="en-US" altLang="ko-KR" sz="980" b="1" dirty="0">
                <a:latin typeface="SUIT" pitchFamily="2" charset="-127"/>
                <a:ea typeface="SUIT" pitchFamily="2" charset="-127"/>
              </a:rPr>
              <a:t>: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 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16:9 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가로형 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(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휴대폰 가로로 찍은 상태</a:t>
            </a:r>
            <a:r>
              <a:rPr lang="en-US" altLang="ko-KR" sz="980" dirty="0">
                <a:latin typeface="SUIT" pitchFamily="2" charset="-127"/>
                <a:ea typeface="SUIT" pitchFamily="2" charset="-127"/>
              </a:rPr>
              <a:t>), 3~5</a:t>
            </a:r>
            <a:r>
              <a:rPr lang="ko-KR" altLang="en-US" sz="980" dirty="0">
                <a:latin typeface="SUIT" pitchFamily="2" charset="-127"/>
                <a:ea typeface="SUIT" pitchFamily="2" charset="-127"/>
              </a:rPr>
              <a:t>분 이내</a:t>
            </a:r>
          </a:p>
        </p:txBody>
      </p:sp>
      <p:sp>
        <p:nvSpPr>
          <p:cNvPr id="93" name="Text 30"/>
          <p:cNvSpPr txBox="1"/>
          <p:nvPr/>
        </p:nvSpPr>
        <p:spPr>
          <a:xfrm>
            <a:off x="6218121" y="6090990"/>
            <a:ext cx="812788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필수 해시태그</a:t>
            </a:r>
            <a:endParaRPr lang="en-US" sz="975" dirty="0"/>
          </a:p>
        </p:txBody>
      </p:sp>
      <p:sp>
        <p:nvSpPr>
          <p:cNvPr id="94" name="Text 31"/>
          <p:cNvSpPr txBox="1"/>
          <p:nvPr/>
        </p:nvSpPr>
        <p:spPr>
          <a:xfrm>
            <a:off x="6961071" y="5905253"/>
            <a:ext cx="2422760" cy="3714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#파낙토스 #뉴로하모니 #브린트클래스 #뇌건강챌린지 #NeuroHarmonyChallenge</a:t>
            </a:r>
            <a:endParaRPr lang="en-US" sz="975" dirty="0"/>
          </a:p>
        </p:txBody>
      </p:sp>
      <p:sp>
        <p:nvSpPr>
          <p:cNvPr id="95" name="Text 32"/>
          <p:cNvSpPr txBox="1"/>
          <p:nvPr/>
        </p:nvSpPr>
        <p:spPr>
          <a:xfrm>
            <a:off x="6961072" y="6299759"/>
            <a:ext cx="2054999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+ 담당 센터 태그 (예: #방이센터 #문정센터)</a:t>
            </a:r>
            <a:endParaRPr lang="en-US" sz="813" dirty="0"/>
          </a:p>
        </p:txBody>
      </p:sp>
      <p:sp>
        <p:nvSpPr>
          <p:cNvPr id="96" name="Shape 33"/>
          <p:cNvSpPr/>
          <p:nvPr/>
        </p:nvSpPr>
        <p:spPr>
          <a:xfrm>
            <a:off x="5916111" y="189487"/>
            <a:ext cx="3714750" cy="588417"/>
          </a:xfrm>
          <a:prstGeom prst="roundRect">
            <a:avLst>
              <a:gd name="adj" fmla="val 13291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97" name="Image 1" descr="preencoded.png"/>
          <p:cNvPicPr>
            <a:picLocks noChangeAspect="1"/>
          </p:cNvPicPr>
          <p:nvPr/>
        </p:nvPicPr>
        <p:blipFill>
          <a:blip r:embed="rId8"/>
          <a:srcRect l="-1648" r="-1648"/>
          <a:stretch/>
        </p:blipFill>
        <p:spPr>
          <a:xfrm>
            <a:off x="5998311" y="329163"/>
            <a:ext cx="139674" cy="154533"/>
          </a:xfrm>
          <a:prstGeom prst="rect">
            <a:avLst/>
          </a:prstGeom>
        </p:spPr>
      </p:pic>
      <p:sp>
        <p:nvSpPr>
          <p:cNvPr id="98" name="Text 34"/>
          <p:cNvSpPr txBox="1"/>
          <p:nvPr/>
        </p:nvSpPr>
        <p:spPr>
          <a:xfrm>
            <a:off x="6230853" y="236293"/>
            <a:ext cx="646367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6B728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심사 및 발표</a:t>
            </a:r>
            <a:endParaRPr lang="en-US" sz="813" dirty="0"/>
          </a:p>
        </p:txBody>
      </p:sp>
      <p:sp>
        <p:nvSpPr>
          <p:cNvPr id="99" name="Text 35"/>
          <p:cNvSpPr txBox="1"/>
          <p:nvPr/>
        </p:nvSpPr>
        <p:spPr>
          <a:xfrm>
            <a:off x="6230853" y="391569"/>
            <a:ext cx="3328416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2025.11.30(금)/ </a:t>
            </a:r>
            <a:r>
              <a:rPr lang="ko-KR" alt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연말 송년회 중 시청 및 </a:t>
            </a:r>
            <a:r>
              <a:rPr lang="en-US" sz="975" b="1" dirty="0" err="1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시상</a:t>
            </a:r>
            <a:endParaRPr lang="en-US" sz="975" dirty="0"/>
          </a:p>
        </p:txBody>
      </p:sp>
      <p:pic>
        <p:nvPicPr>
          <p:cNvPr id="100" name="Image 2" descr="preencoded.png"/>
          <p:cNvPicPr>
            <a:picLocks noChangeAspect="1"/>
          </p:cNvPicPr>
          <p:nvPr/>
        </p:nvPicPr>
        <p:blipFill>
          <a:blip r:embed="rId9">
            <a:alphaModFix amt="10000"/>
          </a:blip>
          <a:srcRect/>
          <a:stretch/>
        </p:blipFill>
        <p:spPr>
          <a:xfrm>
            <a:off x="7160055" y="1933290"/>
            <a:ext cx="835819" cy="742950"/>
          </a:xfrm>
          <a:prstGeom prst="rect">
            <a:avLst/>
          </a:prstGeom>
        </p:spPr>
      </p:pic>
      <p:sp>
        <p:nvSpPr>
          <p:cNvPr id="101" name="Shape 36"/>
          <p:cNvSpPr/>
          <p:nvPr/>
        </p:nvSpPr>
        <p:spPr>
          <a:xfrm>
            <a:off x="8143474" y="2972830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260194" y="255613"/>
            <a:ext cx="1981448" cy="2345191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Shape 2"/>
          <p:cNvSpPr/>
          <p:nvPr/>
        </p:nvSpPr>
        <p:spPr>
          <a:xfrm>
            <a:off x="1003144" y="627088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" name="Text 3"/>
          <p:cNvSpPr txBox="1"/>
          <p:nvPr/>
        </p:nvSpPr>
        <p:spPr>
          <a:xfrm>
            <a:off x="1200769" y="766762"/>
            <a:ext cx="216942" cy="216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</a:t>
            </a:r>
            <a:endParaRPr lang="en-US" sz="1219" dirty="0"/>
          </a:p>
        </p:txBody>
      </p:sp>
      <p:sp>
        <p:nvSpPr>
          <p:cNvPr id="6" name="Text 4"/>
          <p:cNvSpPr txBox="1"/>
          <p:nvPr/>
        </p:nvSpPr>
        <p:spPr>
          <a:xfrm>
            <a:off x="791403" y="1277169"/>
            <a:ext cx="1095109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시상 내역</a:t>
            </a:r>
            <a:endParaRPr lang="en-US" sz="1788" dirty="0"/>
          </a:p>
        </p:txBody>
      </p:sp>
      <p:sp>
        <p:nvSpPr>
          <p:cNvPr id="7" name="Text 5"/>
          <p:cNvSpPr txBox="1"/>
          <p:nvPr/>
        </p:nvSpPr>
        <p:spPr>
          <a:xfrm>
            <a:off x="979369" y="1702879"/>
            <a:ext cx="665683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Awards</a:t>
            </a:r>
            <a:endParaRPr lang="en-US" sz="1219" dirty="0"/>
          </a:p>
        </p:txBody>
      </p:sp>
      <p:sp>
        <p:nvSpPr>
          <p:cNvPr id="8" name="Shape 6"/>
          <p:cNvSpPr/>
          <p:nvPr/>
        </p:nvSpPr>
        <p:spPr>
          <a:xfrm>
            <a:off x="840648" y="3842602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0" name="Shape 8"/>
          <p:cNvSpPr/>
          <p:nvPr/>
        </p:nvSpPr>
        <p:spPr>
          <a:xfrm>
            <a:off x="2489787" y="87565"/>
            <a:ext cx="7182098" cy="441313"/>
          </a:xfrm>
          <a:prstGeom prst="rect">
            <a:avLst/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1" name="Shape 9"/>
          <p:cNvSpPr/>
          <p:nvPr/>
        </p:nvSpPr>
        <p:spPr>
          <a:xfrm>
            <a:off x="2489787" y="513275"/>
            <a:ext cx="1439837" cy="15602"/>
          </a:xfrm>
          <a:prstGeom prst="rect">
            <a:avLst/>
          </a:prstGeom>
          <a:solidFill>
            <a:srgbClr val="BFDB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2" name="Text 10"/>
          <p:cNvSpPr txBox="1"/>
          <p:nvPr/>
        </p:nvSpPr>
        <p:spPr>
          <a:xfrm>
            <a:off x="2613117" y="211638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구분</a:t>
            </a:r>
            <a:endParaRPr lang="en-US" sz="975" dirty="0"/>
          </a:p>
        </p:txBody>
      </p:sp>
      <p:sp>
        <p:nvSpPr>
          <p:cNvPr id="13" name="Shape 11"/>
          <p:cNvSpPr/>
          <p:nvPr/>
        </p:nvSpPr>
        <p:spPr>
          <a:xfrm>
            <a:off x="3925909" y="513275"/>
            <a:ext cx="1439837" cy="15602"/>
          </a:xfrm>
          <a:prstGeom prst="rect">
            <a:avLst/>
          </a:prstGeom>
          <a:solidFill>
            <a:srgbClr val="BFDB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4" name="Text 12"/>
          <p:cNvSpPr txBox="1"/>
          <p:nvPr/>
        </p:nvSpPr>
        <p:spPr>
          <a:xfrm>
            <a:off x="4049982" y="211638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인원</a:t>
            </a:r>
            <a:endParaRPr lang="en-US" sz="975" dirty="0"/>
          </a:p>
        </p:txBody>
      </p:sp>
      <p:sp>
        <p:nvSpPr>
          <p:cNvPr id="15" name="Shape 13"/>
          <p:cNvSpPr/>
          <p:nvPr/>
        </p:nvSpPr>
        <p:spPr>
          <a:xfrm>
            <a:off x="5362032" y="513275"/>
            <a:ext cx="1439837" cy="15602"/>
          </a:xfrm>
          <a:prstGeom prst="rect">
            <a:avLst/>
          </a:prstGeom>
          <a:solidFill>
            <a:srgbClr val="BFDB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6" name="Text 14"/>
          <p:cNvSpPr txBox="1"/>
          <p:nvPr/>
        </p:nvSpPr>
        <p:spPr>
          <a:xfrm>
            <a:off x="5486104" y="211638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상금</a:t>
            </a:r>
            <a:endParaRPr lang="en-US" sz="975" dirty="0"/>
          </a:p>
        </p:txBody>
      </p:sp>
      <p:sp>
        <p:nvSpPr>
          <p:cNvPr id="17" name="Shape 15"/>
          <p:cNvSpPr/>
          <p:nvPr/>
        </p:nvSpPr>
        <p:spPr>
          <a:xfrm>
            <a:off x="6798154" y="513275"/>
            <a:ext cx="2878931" cy="15602"/>
          </a:xfrm>
          <a:prstGeom prst="rect">
            <a:avLst/>
          </a:prstGeom>
          <a:solidFill>
            <a:srgbClr val="BFDBFE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8" name="Text 16"/>
          <p:cNvSpPr txBox="1"/>
          <p:nvPr/>
        </p:nvSpPr>
        <p:spPr>
          <a:xfrm>
            <a:off x="6922227" y="211638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부상</a:t>
            </a:r>
            <a:endParaRPr lang="en-US" sz="975" dirty="0"/>
          </a:p>
        </p:txBody>
      </p:sp>
      <p:sp>
        <p:nvSpPr>
          <p:cNvPr id="19" name="Shape 17"/>
          <p:cNvSpPr/>
          <p:nvPr/>
        </p:nvSpPr>
        <p:spPr>
          <a:xfrm>
            <a:off x="2489787" y="1125466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0" name="Text 18"/>
          <p:cNvSpPr txBox="1"/>
          <p:nvPr/>
        </p:nvSpPr>
        <p:spPr>
          <a:xfrm>
            <a:off x="2613117" y="737646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대상</a:t>
            </a:r>
            <a:endParaRPr lang="en-US" sz="975" dirty="0"/>
          </a:p>
        </p:txBody>
      </p:sp>
      <p:sp>
        <p:nvSpPr>
          <p:cNvPr id="21" name="Shape 19"/>
          <p:cNvSpPr/>
          <p:nvPr/>
        </p:nvSpPr>
        <p:spPr>
          <a:xfrm>
            <a:off x="3925909" y="1125466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2" name="Text 20"/>
          <p:cNvSpPr txBox="1"/>
          <p:nvPr/>
        </p:nvSpPr>
        <p:spPr>
          <a:xfrm>
            <a:off x="4049982" y="730217"/>
            <a:ext cx="313525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1팀</a:t>
            </a:r>
            <a:endParaRPr lang="en-US" sz="1056" dirty="0"/>
          </a:p>
        </p:txBody>
      </p:sp>
      <p:sp>
        <p:nvSpPr>
          <p:cNvPr id="23" name="Shape 21"/>
          <p:cNvSpPr/>
          <p:nvPr/>
        </p:nvSpPr>
        <p:spPr>
          <a:xfrm>
            <a:off x="5362032" y="1125466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4" name="Text 22"/>
          <p:cNvSpPr txBox="1"/>
          <p:nvPr/>
        </p:nvSpPr>
        <p:spPr>
          <a:xfrm>
            <a:off x="5486104" y="730217"/>
            <a:ext cx="52303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50만원</a:t>
            </a:r>
            <a:endParaRPr lang="en-US" sz="1056" dirty="0"/>
          </a:p>
        </p:txBody>
      </p:sp>
      <p:sp>
        <p:nvSpPr>
          <p:cNvPr id="25" name="Shape 23"/>
          <p:cNvSpPr/>
          <p:nvPr/>
        </p:nvSpPr>
        <p:spPr>
          <a:xfrm>
            <a:off x="6798154" y="1125466"/>
            <a:ext cx="2878931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6" name="Text 24"/>
          <p:cNvSpPr txBox="1"/>
          <p:nvPr/>
        </p:nvSpPr>
        <p:spPr>
          <a:xfrm>
            <a:off x="6922226" y="730217"/>
            <a:ext cx="367760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상장</a:t>
            </a:r>
            <a:endParaRPr lang="en-US" sz="1056" dirty="0"/>
          </a:p>
        </p:txBody>
      </p:sp>
      <p:sp>
        <p:nvSpPr>
          <p:cNvPr id="27" name="Shape 25"/>
          <p:cNvSpPr/>
          <p:nvPr/>
        </p:nvSpPr>
        <p:spPr>
          <a:xfrm>
            <a:off x="2489787" y="1716854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8" name="Text 26"/>
          <p:cNvSpPr txBox="1"/>
          <p:nvPr/>
        </p:nvSpPr>
        <p:spPr>
          <a:xfrm>
            <a:off x="2613116" y="1333492"/>
            <a:ext cx="54978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최우수상</a:t>
            </a:r>
            <a:endParaRPr lang="en-US" sz="975" dirty="0"/>
          </a:p>
        </p:txBody>
      </p:sp>
      <p:sp>
        <p:nvSpPr>
          <p:cNvPr id="29" name="Shape 27"/>
          <p:cNvSpPr/>
          <p:nvPr/>
        </p:nvSpPr>
        <p:spPr>
          <a:xfrm>
            <a:off x="3925909" y="1716854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0" name="Text 28"/>
          <p:cNvSpPr txBox="1"/>
          <p:nvPr/>
        </p:nvSpPr>
        <p:spPr>
          <a:xfrm>
            <a:off x="4049982" y="1326063"/>
            <a:ext cx="313525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1팀</a:t>
            </a:r>
            <a:endParaRPr lang="en-US" sz="1056" dirty="0"/>
          </a:p>
        </p:txBody>
      </p:sp>
      <p:sp>
        <p:nvSpPr>
          <p:cNvPr id="31" name="Shape 29"/>
          <p:cNvSpPr/>
          <p:nvPr/>
        </p:nvSpPr>
        <p:spPr>
          <a:xfrm>
            <a:off x="5362032" y="1716854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2" name="Text 30"/>
          <p:cNvSpPr txBox="1"/>
          <p:nvPr/>
        </p:nvSpPr>
        <p:spPr>
          <a:xfrm>
            <a:off x="5486104" y="1326063"/>
            <a:ext cx="52303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30만원</a:t>
            </a:r>
            <a:endParaRPr lang="en-US" sz="1056" dirty="0"/>
          </a:p>
        </p:txBody>
      </p:sp>
      <p:sp>
        <p:nvSpPr>
          <p:cNvPr id="33" name="Shape 31"/>
          <p:cNvSpPr/>
          <p:nvPr/>
        </p:nvSpPr>
        <p:spPr>
          <a:xfrm>
            <a:off x="6798154" y="1716854"/>
            <a:ext cx="2878931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4" name="Text 32"/>
          <p:cNvSpPr txBox="1"/>
          <p:nvPr/>
        </p:nvSpPr>
        <p:spPr>
          <a:xfrm>
            <a:off x="6922226" y="1326063"/>
            <a:ext cx="367760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상장</a:t>
            </a:r>
            <a:endParaRPr lang="en-US" sz="1056" dirty="0"/>
          </a:p>
        </p:txBody>
      </p:sp>
      <p:sp>
        <p:nvSpPr>
          <p:cNvPr id="35" name="Shape 33"/>
          <p:cNvSpPr/>
          <p:nvPr/>
        </p:nvSpPr>
        <p:spPr>
          <a:xfrm>
            <a:off x="2489787" y="2312700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6" name="Text 34"/>
          <p:cNvSpPr txBox="1"/>
          <p:nvPr/>
        </p:nvSpPr>
        <p:spPr>
          <a:xfrm>
            <a:off x="2613116" y="1929338"/>
            <a:ext cx="44131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우수상</a:t>
            </a:r>
            <a:endParaRPr lang="en-US" sz="975" dirty="0"/>
          </a:p>
        </p:txBody>
      </p:sp>
      <p:sp>
        <p:nvSpPr>
          <p:cNvPr id="37" name="Shape 35"/>
          <p:cNvSpPr/>
          <p:nvPr/>
        </p:nvSpPr>
        <p:spPr>
          <a:xfrm>
            <a:off x="3925909" y="2312700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8" name="Text 36"/>
          <p:cNvSpPr txBox="1"/>
          <p:nvPr/>
        </p:nvSpPr>
        <p:spPr>
          <a:xfrm>
            <a:off x="4049982" y="1921909"/>
            <a:ext cx="313525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2팀</a:t>
            </a:r>
            <a:endParaRPr lang="en-US" sz="1056" dirty="0"/>
          </a:p>
        </p:txBody>
      </p:sp>
      <p:sp>
        <p:nvSpPr>
          <p:cNvPr id="39" name="Shape 37"/>
          <p:cNvSpPr/>
          <p:nvPr/>
        </p:nvSpPr>
        <p:spPr>
          <a:xfrm>
            <a:off x="5362032" y="2312700"/>
            <a:ext cx="1439837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0" name="Text 38"/>
          <p:cNvSpPr txBox="1"/>
          <p:nvPr/>
        </p:nvSpPr>
        <p:spPr>
          <a:xfrm>
            <a:off x="5486105" y="1921909"/>
            <a:ext cx="693172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각 10만원</a:t>
            </a:r>
            <a:endParaRPr lang="en-US" sz="1056" dirty="0"/>
          </a:p>
        </p:txBody>
      </p:sp>
      <p:sp>
        <p:nvSpPr>
          <p:cNvPr id="41" name="Shape 39"/>
          <p:cNvSpPr/>
          <p:nvPr/>
        </p:nvSpPr>
        <p:spPr>
          <a:xfrm>
            <a:off x="6798154" y="2312700"/>
            <a:ext cx="2878931" cy="7430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2" name="Text 40"/>
          <p:cNvSpPr txBox="1"/>
          <p:nvPr/>
        </p:nvSpPr>
        <p:spPr>
          <a:xfrm>
            <a:off x="6922226" y="1921909"/>
            <a:ext cx="367760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상장</a:t>
            </a:r>
            <a:endParaRPr lang="en-US" sz="1056" dirty="0"/>
          </a:p>
        </p:txBody>
      </p:sp>
      <p:sp>
        <p:nvSpPr>
          <p:cNvPr id="43" name="Text 41"/>
          <p:cNvSpPr txBox="1"/>
          <p:nvPr/>
        </p:nvSpPr>
        <p:spPr>
          <a:xfrm>
            <a:off x="2613116" y="2525183"/>
            <a:ext cx="44131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장려상</a:t>
            </a:r>
            <a:endParaRPr lang="en-US" sz="975" dirty="0"/>
          </a:p>
        </p:txBody>
      </p:sp>
      <p:sp>
        <p:nvSpPr>
          <p:cNvPr id="44" name="Text 42"/>
          <p:cNvSpPr txBox="1"/>
          <p:nvPr/>
        </p:nvSpPr>
        <p:spPr>
          <a:xfrm>
            <a:off x="4049982" y="2517754"/>
            <a:ext cx="391535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10팀</a:t>
            </a:r>
            <a:endParaRPr lang="en-US" sz="1056" dirty="0"/>
          </a:p>
        </p:txBody>
      </p:sp>
      <p:sp>
        <p:nvSpPr>
          <p:cNvPr id="45" name="Text 43"/>
          <p:cNvSpPr txBox="1"/>
          <p:nvPr/>
        </p:nvSpPr>
        <p:spPr>
          <a:xfrm>
            <a:off x="5486104" y="2517754"/>
            <a:ext cx="158992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-</a:t>
            </a:r>
            <a:endParaRPr lang="en-US" sz="1056" dirty="0"/>
          </a:p>
        </p:txBody>
      </p:sp>
      <p:sp>
        <p:nvSpPr>
          <p:cNvPr id="46" name="Text 44"/>
          <p:cNvSpPr txBox="1"/>
          <p:nvPr/>
        </p:nvSpPr>
        <p:spPr>
          <a:xfrm>
            <a:off x="6922226" y="2517754"/>
            <a:ext cx="1289018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000000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스타벅스 1만원 쿠폰</a:t>
            </a:r>
            <a:endParaRPr lang="en-US" sz="1056" dirty="0"/>
          </a:p>
        </p:txBody>
      </p:sp>
      <p:pic>
        <p:nvPicPr>
          <p:cNvPr id="47" name="Image 0" descr="preencoded.png"/>
          <p:cNvPicPr>
            <a:picLocks noChangeAspect="1"/>
          </p:cNvPicPr>
          <p:nvPr/>
        </p:nvPicPr>
        <p:blipFill>
          <a:blip r:embed="rId3">
            <a:alphaModFix amt="10000"/>
          </a:blip>
          <a:srcRect/>
          <a:stretch/>
        </p:blipFill>
        <p:spPr>
          <a:xfrm>
            <a:off x="9075505" y="2405596"/>
            <a:ext cx="557213" cy="742950"/>
          </a:xfrm>
          <a:prstGeom prst="rect">
            <a:avLst/>
          </a:prstGeom>
        </p:spPr>
      </p:pic>
      <p:sp>
        <p:nvSpPr>
          <p:cNvPr id="48" name="Shape 45"/>
          <p:cNvSpPr/>
          <p:nvPr/>
        </p:nvSpPr>
        <p:spPr>
          <a:xfrm>
            <a:off x="8309314" y="25901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0" name="Shape 1"/>
          <p:cNvSpPr/>
          <p:nvPr/>
        </p:nvSpPr>
        <p:spPr>
          <a:xfrm>
            <a:off x="220675" y="2952401"/>
            <a:ext cx="1981448" cy="3742313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1" name="Shape 2"/>
          <p:cNvSpPr/>
          <p:nvPr/>
        </p:nvSpPr>
        <p:spPr>
          <a:xfrm>
            <a:off x="963625" y="3323876"/>
            <a:ext cx="495548" cy="404755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2" name="Text 3"/>
          <p:cNvSpPr txBox="1"/>
          <p:nvPr/>
        </p:nvSpPr>
        <p:spPr>
          <a:xfrm>
            <a:off x="1163479" y="3463550"/>
            <a:ext cx="216942" cy="1771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</a:t>
            </a:r>
            <a:endParaRPr lang="en-US" sz="1219" dirty="0"/>
          </a:p>
        </p:txBody>
      </p:sp>
      <p:sp>
        <p:nvSpPr>
          <p:cNvPr id="53" name="Text 4"/>
          <p:cNvSpPr txBox="1"/>
          <p:nvPr/>
        </p:nvSpPr>
        <p:spPr>
          <a:xfrm>
            <a:off x="751884" y="3973957"/>
            <a:ext cx="1095109" cy="27853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심사 기준</a:t>
            </a:r>
            <a:endParaRPr lang="en-US" sz="1788" dirty="0"/>
          </a:p>
        </p:txBody>
      </p:sp>
      <p:sp>
        <p:nvSpPr>
          <p:cNvPr id="54" name="Text 5"/>
          <p:cNvSpPr txBox="1"/>
          <p:nvPr/>
        </p:nvSpPr>
        <p:spPr>
          <a:xfrm>
            <a:off x="521570" y="4399667"/>
            <a:ext cx="1501502" cy="1838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Evaluation Criteria</a:t>
            </a:r>
            <a:endParaRPr lang="en-US" sz="1219" dirty="0"/>
          </a:p>
        </p:txBody>
      </p:sp>
      <p:sp>
        <p:nvSpPr>
          <p:cNvPr id="55" name="Shape 6"/>
          <p:cNvSpPr/>
          <p:nvPr/>
        </p:nvSpPr>
        <p:spPr>
          <a:xfrm>
            <a:off x="839552" y="7131494"/>
            <a:ext cx="742950" cy="45719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86" name="Shape 7">
            <a:extLst>
              <a:ext uri="{FF2B5EF4-FFF2-40B4-BE49-F238E27FC236}">
                <a16:creationId xmlns:a16="http://schemas.microsoft.com/office/drawing/2014/main" id="{F4F56A08-B1DF-B70C-306F-2598AC76C139}"/>
              </a:ext>
            </a:extLst>
          </p:cNvPr>
          <p:cNvSpPr/>
          <p:nvPr/>
        </p:nvSpPr>
        <p:spPr>
          <a:xfrm>
            <a:off x="2372401" y="3159298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87" name="Image 0" descr="preencoded.png">
            <a:extLst>
              <a:ext uri="{FF2B5EF4-FFF2-40B4-BE49-F238E27FC236}">
                <a16:creationId xmlns:a16="http://schemas.microsoft.com/office/drawing/2014/main" id="{13B91B09-B887-A29F-0F0B-AAC34204131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-133" r="-133"/>
          <a:stretch/>
        </p:blipFill>
        <p:spPr>
          <a:xfrm>
            <a:off x="2549966" y="3313831"/>
            <a:ext cx="139674" cy="185738"/>
          </a:xfrm>
          <a:prstGeom prst="rect">
            <a:avLst/>
          </a:prstGeom>
        </p:spPr>
      </p:pic>
      <p:sp>
        <p:nvSpPr>
          <p:cNvPr id="88" name="Text 8">
            <a:extLst>
              <a:ext uri="{FF2B5EF4-FFF2-40B4-BE49-F238E27FC236}">
                <a16:creationId xmlns:a16="http://schemas.microsoft.com/office/drawing/2014/main" id="{C929C674-7F9D-6CE6-8A91-EE2495488B20}"/>
              </a:ext>
            </a:extLst>
          </p:cNvPr>
          <p:cNvSpPr txBox="1"/>
          <p:nvPr/>
        </p:nvSpPr>
        <p:spPr>
          <a:xfrm>
            <a:off x="3052943" y="3050827"/>
            <a:ext cx="658253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창의성</a:t>
            </a:r>
            <a:endParaRPr lang="en-US" sz="1463" dirty="0"/>
          </a:p>
        </p:txBody>
      </p:sp>
      <p:sp>
        <p:nvSpPr>
          <p:cNvPr id="89" name="Text 9">
            <a:extLst>
              <a:ext uri="{FF2B5EF4-FFF2-40B4-BE49-F238E27FC236}">
                <a16:creationId xmlns:a16="http://schemas.microsoft.com/office/drawing/2014/main" id="{020F9B40-9E1E-AEDF-819E-3F7358E6D424}"/>
              </a:ext>
            </a:extLst>
          </p:cNvPr>
          <p:cNvSpPr txBox="1"/>
          <p:nvPr/>
        </p:nvSpPr>
        <p:spPr>
          <a:xfrm>
            <a:off x="9222400" y="3059000"/>
            <a:ext cx="449485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40%</a:t>
            </a:r>
            <a:endParaRPr lang="en-US" sz="1219" dirty="0"/>
          </a:p>
        </p:txBody>
      </p:sp>
      <p:sp>
        <p:nvSpPr>
          <p:cNvPr id="90" name="Shape 10">
            <a:extLst>
              <a:ext uri="{FF2B5EF4-FFF2-40B4-BE49-F238E27FC236}">
                <a16:creationId xmlns:a16="http://schemas.microsoft.com/office/drawing/2014/main" id="{F3AC2656-D730-2503-9263-1B631C6841FA}"/>
              </a:ext>
            </a:extLst>
          </p:cNvPr>
          <p:cNvSpPr/>
          <p:nvPr/>
        </p:nvSpPr>
        <p:spPr>
          <a:xfrm>
            <a:off x="3052942" y="3376240"/>
            <a:ext cx="6500813" cy="124073"/>
          </a:xfrm>
          <a:prstGeom prst="roundRect">
            <a:avLst>
              <a:gd name="adj" fmla="val 598802"/>
            </a:avLst>
          </a:prstGeom>
          <a:solidFill>
            <a:srgbClr val="E5E7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1" name="Shape 11">
            <a:extLst>
              <a:ext uri="{FF2B5EF4-FFF2-40B4-BE49-F238E27FC236}">
                <a16:creationId xmlns:a16="http://schemas.microsoft.com/office/drawing/2014/main" id="{13ACBBFA-A34B-4112-0326-7B6C802AEF0A}"/>
              </a:ext>
            </a:extLst>
          </p:cNvPr>
          <p:cNvSpPr/>
          <p:nvPr/>
        </p:nvSpPr>
        <p:spPr>
          <a:xfrm>
            <a:off x="3052943" y="3376240"/>
            <a:ext cx="2600325" cy="124073"/>
          </a:xfrm>
          <a:prstGeom prst="roundRect">
            <a:avLst>
              <a:gd name="adj" fmla="val 598802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2" name="Text 12">
            <a:extLst>
              <a:ext uri="{FF2B5EF4-FFF2-40B4-BE49-F238E27FC236}">
                <a16:creationId xmlns:a16="http://schemas.microsoft.com/office/drawing/2014/main" id="{FFDA8E2D-E954-5435-BEAF-062ABEBC62B7}"/>
              </a:ext>
            </a:extLst>
          </p:cNvPr>
          <p:cNvSpPr txBox="1"/>
          <p:nvPr/>
        </p:nvSpPr>
        <p:spPr>
          <a:xfrm>
            <a:off x="3052943" y="3561977"/>
            <a:ext cx="160254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주제 해석력, 독창적 아이디어</a:t>
            </a:r>
            <a:endParaRPr lang="en-US" sz="975" dirty="0"/>
          </a:p>
        </p:txBody>
      </p:sp>
      <p:sp>
        <p:nvSpPr>
          <p:cNvPr id="93" name="Shape 13">
            <a:extLst>
              <a:ext uri="{FF2B5EF4-FFF2-40B4-BE49-F238E27FC236}">
                <a16:creationId xmlns:a16="http://schemas.microsoft.com/office/drawing/2014/main" id="{F0C932C1-C238-E8C6-24A7-6B28D2C8D354}"/>
              </a:ext>
            </a:extLst>
          </p:cNvPr>
          <p:cNvSpPr/>
          <p:nvPr/>
        </p:nvSpPr>
        <p:spPr>
          <a:xfrm>
            <a:off x="2372401" y="4149650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94" name="Image 1" descr="preencoded.png">
            <a:extLst>
              <a:ext uri="{FF2B5EF4-FFF2-40B4-BE49-F238E27FC236}">
                <a16:creationId xmlns:a16="http://schemas.microsoft.com/office/drawing/2014/main" id="{51A0C42B-8A11-2CC5-1DC4-DC67D4D0210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-133" r="-133"/>
          <a:stretch/>
        </p:blipFill>
        <p:spPr>
          <a:xfrm>
            <a:off x="2549966" y="4304927"/>
            <a:ext cx="139674" cy="185738"/>
          </a:xfrm>
          <a:prstGeom prst="rect">
            <a:avLst/>
          </a:prstGeom>
        </p:spPr>
      </p:pic>
      <p:sp>
        <p:nvSpPr>
          <p:cNvPr id="95" name="Text 14">
            <a:extLst>
              <a:ext uri="{FF2B5EF4-FFF2-40B4-BE49-F238E27FC236}">
                <a16:creationId xmlns:a16="http://schemas.microsoft.com/office/drawing/2014/main" id="{49F1D150-66C3-0F20-7C87-A845069471EB}"/>
              </a:ext>
            </a:extLst>
          </p:cNvPr>
          <p:cNvSpPr txBox="1"/>
          <p:nvPr/>
        </p:nvSpPr>
        <p:spPr>
          <a:xfrm>
            <a:off x="3052943" y="4041922"/>
            <a:ext cx="1222895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브랜드 연관성</a:t>
            </a:r>
            <a:endParaRPr lang="en-US" sz="1463" dirty="0"/>
          </a:p>
        </p:txBody>
      </p:sp>
      <p:sp>
        <p:nvSpPr>
          <p:cNvPr id="96" name="Text 15">
            <a:extLst>
              <a:ext uri="{FF2B5EF4-FFF2-40B4-BE49-F238E27FC236}">
                <a16:creationId xmlns:a16="http://schemas.microsoft.com/office/drawing/2014/main" id="{2B4B20BF-D84F-E93C-BB4C-F7A76AD87A0D}"/>
              </a:ext>
            </a:extLst>
          </p:cNvPr>
          <p:cNvSpPr txBox="1"/>
          <p:nvPr/>
        </p:nvSpPr>
        <p:spPr>
          <a:xfrm>
            <a:off x="9222400" y="4049352"/>
            <a:ext cx="449485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30%</a:t>
            </a:r>
            <a:endParaRPr lang="en-US" sz="1219" dirty="0"/>
          </a:p>
        </p:txBody>
      </p:sp>
      <p:sp>
        <p:nvSpPr>
          <p:cNvPr id="97" name="Shape 16">
            <a:extLst>
              <a:ext uri="{FF2B5EF4-FFF2-40B4-BE49-F238E27FC236}">
                <a16:creationId xmlns:a16="http://schemas.microsoft.com/office/drawing/2014/main" id="{73A80A86-99E8-B73F-78F8-2C908920A744}"/>
              </a:ext>
            </a:extLst>
          </p:cNvPr>
          <p:cNvSpPr/>
          <p:nvPr/>
        </p:nvSpPr>
        <p:spPr>
          <a:xfrm>
            <a:off x="3052942" y="4366592"/>
            <a:ext cx="6500813" cy="124073"/>
          </a:xfrm>
          <a:prstGeom prst="roundRect">
            <a:avLst>
              <a:gd name="adj" fmla="val 598802"/>
            </a:avLst>
          </a:prstGeom>
          <a:solidFill>
            <a:srgbClr val="E5E7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8" name="Shape 17">
            <a:extLst>
              <a:ext uri="{FF2B5EF4-FFF2-40B4-BE49-F238E27FC236}">
                <a16:creationId xmlns:a16="http://schemas.microsoft.com/office/drawing/2014/main" id="{D7E2CF28-B12E-60A0-5B43-B3D9B0C433A6}"/>
              </a:ext>
            </a:extLst>
          </p:cNvPr>
          <p:cNvSpPr/>
          <p:nvPr/>
        </p:nvSpPr>
        <p:spPr>
          <a:xfrm>
            <a:off x="3052943" y="4366592"/>
            <a:ext cx="1950244" cy="124073"/>
          </a:xfrm>
          <a:prstGeom prst="roundRect">
            <a:avLst>
              <a:gd name="adj" fmla="val 598802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9" name="Text 18">
            <a:extLst>
              <a:ext uri="{FF2B5EF4-FFF2-40B4-BE49-F238E27FC236}">
                <a16:creationId xmlns:a16="http://schemas.microsoft.com/office/drawing/2014/main" id="{97ABB006-72E1-93B5-E620-346430F8546A}"/>
              </a:ext>
            </a:extLst>
          </p:cNvPr>
          <p:cNvSpPr txBox="1"/>
          <p:nvPr/>
        </p:nvSpPr>
        <p:spPr>
          <a:xfrm>
            <a:off x="3052943" y="4552329"/>
            <a:ext cx="2283085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파낙토스 및 뉴로하모니 이미지와의 일관성</a:t>
            </a:r>
            <a:endParaRPr lang="en-US" sz="975" dirty="0"/>
          </a:p>
        </p:txBody>
      </p:sp>
      <p:sp>
        <p:nvSpPr>
          <p:cNvPr id="100" name="Shape 19">
            <a:extLst>
              <a:ext uri="{FF2B5EF4-FFF2-40B4-BE49-F238E27FC236}">
                <a16:creationId xmlns:a16="http://schemas.microsoft.com/office/drawing/2014/main" id="{44E3F5CA-5202-8171-62AD-FD98F8E9255B}"/>
              </a:ext>
            </a:extLst>
          </p:cNvPr>
          <p:cNvSpPr/>
          <p:nvPr/>
        </p:nvSpPr>
        <p:spPr>
          <a:xfrm>
            <a:off x="2372401" y="5140746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01" name="Image 2" descr="preencoded.png">
            <a:extLst>
              <a:ext uri="{FF2B5EF4-FFF2-40B4-BE49-F238E27FC236}">
                <a16:creationId xmlns:a16="http://schemas.microsoft.com/office/drawing/2014/main" id="{6D3B3873-5486-CBC2-6139-2205CB0FF1E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526934" y="5295279"/>
            <a:ext cx="185738" cy="185738"/>
          </a:xfrm>
          <a:prstGeom prst="rect">
            <a:avLst/>
          </a:prstGeom>
        </p:spPr>
      </p:pic>
      <p:sp>
        <p:nvSpPr>
          <p:cNvPr id="102" name="Text 20">
            <a:extLst>
              <a:ext uri="{FF2B5EF4-FFF2-40B4-BE49-F238E27FC236}">
                <a16:creationId xmlns:a16="http://schemas.microsoft.com/office/drawing/2014/main" id="{CA5731F4-DDBB-5F75-683A-C6CEA149FAB1}"/>
              </a:ext>
            </a:extLst>
          </p:cNvPr>
          <p:cNvSpPr txBox="1"/>
          <p:nvPr/>
        </p:nvSpPr>
        <p:spPr>
          <a:xfrm>
            <a:off x="3052943" y="5032274"/>
            <a:ext cx="658253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완성도</a:t>
            </a:r>
            <a:endParaRPr lang="en-US" sz="1463" dirty="0"/>
          </a:p>
        </p:txBody>
      </p:sp>
      <p:sp>
        <p:nvSpPr>
          <p:cNvPr id="103" name="Text 21">
            <a:extLst>
              <a:ext uri="{FF2B5EF4-FFF2-40B4-BE49-F238E27FC236}">
                <a16:creationId xmlns:a16="http://schemas.microsoft.com/office/drawing/2014/main" id="{52413384-2A23-A6DD-457F-F32A4F1A7290}"/>
              </a:ext>
            </a:extLst>
          </p:cNvPr>
          <p:cNvSpPr txBox="1"/>
          <p:nvPr/>
        </p:nvSpPr>
        <p:spPr>
          <a:xfrm>
            <a:off x="9222400" y="5039704"/>
            <a:ext cx="449485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20%</a:t>
            </a:r>
            <a:endParaRPr lang="en-US" sz="1219" dirty="0"/>
          </a:p>
        </p:txBody>
      </p:sp>
      <p:sp>
        <p:nvSpPr>
          <p:cNvPr id="104" name="Shape 22">
            <a:extLst>
              <a:ext uri="{FF2B5EF4-FFF2-40B4-BE49-F238E27FC236}">
                <a16:creationId xmlns:a16="http://schemas.microsoft.com/office/drawing/2014/main" id="{F02508AA-2B8E-4E78-96BA-31754F8AD4FD}"/>
              </a:ext>
            </a:extLst>
          </p:cNvPr>
          <p:cNvSpPr/>
          <p:nvPr/>
        </p:nvSpPr>
        <p:spPr>
          <a:xfrm>
            <a:off x="3052942" y="5356944"/>
            <a:ext cx="6500813" cy="124073"/>
          </a:xfrm>
          <a:prstGeom prst="roundRect">
            <a:avLst>
              <a:gd name="adj" fmla="val 598802"/>
            </a:avLst>
          </a:prstGeom>
          <a:solidFill>
            <a:srgbClr val="E5E7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05" name="Shape 23">
            <a:extLst>
              <a:ext uri="{FF2B5EF4-FFF2-40B4-BE49-F238E27FC236}">
                <a16:creationId xmlns:a16="http://schemas.microsoft.com/office/drawing/2014/main" id="{CDF418AC-238F-D1A7-312C-A4AC2084DC56}"/>
              </a:ext>
            </a:extLst>
          </p:cNvPr>
          <p:cNvSpPr/>
          <p:nvPr/>
        </p:nvSpPr>
        <p:spPr>
          <a:xfrm>
            <a:off x="3052942" y="5356944"/>
            <a:ext cx="1300163" cy="124073"/>
          </a:xfrm>
          <a:prstGeom prst="roundRect">
            <a:avLst>
              <a:gd name="adj" fmla="val 598802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06" name="Text 24">
            <a:extLst>
              <a:ext uri="{FF2B5EF4-FFF2-40B4-BE49-F238E27FC236}">
                <a16:creationId xmlns:a16="http://schemas.microsoft.com/office/drawing/2014/main" id="{D3EB8DC1-27FA-9C29-A1A9-720AD091B2C5}"/>
              </a:ext>
            </a:extLst>
          </p:cNvPr>
          <p:cNvSpPr txBox="1"/>
          <p:nvPr/>
        </p:nvSpPr>
        <p:spPr>
          <a:xfrm>
            <a:off x="3052943" y="5542681"/>
            <a:ext cx="1261529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 구성, 편집 퀄리티</a:t>
            </a:r>
            <a:endParaRPr lang="en-US" sz="975" dirty="0"/>
          </a:p>
        </p:txBody>
      </p:sp>
      <p:sp>
        <p:nvSpPr>
          <p:cNvPr id="107" name="Shape 25">
            <a:extLst>
              <a:ext uri="{FF2B5EF4-FFF2-40B4-BE49-F238E27FC236}">
                <a16:creationId xmlns:a16="http://schemas.microsoft.com/office/drawing/2014/main" id="{12CFF7A0-D5AE-866A-B1F7-0682735A0BA9}"/>
              </a:ext>
            </a:extLst>
          </p:cNvPr>
          <p:cNvSpPr/>
          <p:nvPr/>
        </p:nvSpPr>
        <p:spPr>
          <a:xfrm>
            <a:off x="2372401" y="6131098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08" name="Image 3" descr="preencoded.png">
            <a:extLst>
              <a:ext uri="{FF2B5EF4-FFF2-40B4-BE49-F238E27FC236}">
                <a16:creationId xmlns:a16="http://schemas.microsoft.com/office/drawing/2014/main" id="{9FF5181E-BCDE-A089-1D6A-E7F93C2A4CF4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2526934" y="6285631"/>
            <a:ext cx="185738" cy="185738"/>
          </a:xfrm>
          <a:prstGeom prst="rect">
            <a:avLst/>
          </a:prstGeom>
        </p:spPr>
      </p:pic>
      <p:sp>
        <p:nvSpPr>
          <p:cNvPr id="109" name="Text 26">
            <a:extLst>
              <a:ext uri="{FF2B5EF4-FFF2-40B4-BE49-F238E27FC236}">
                <a16:creationId xmlns:a16="http://schemas.microsoft.com/office/drawing/2014/main" id="{6A6A4085-3C0C-4D67-01FC-DB98BCD6F434}"/>
              </a:ext>
            </a:extLst>
          </p:cNvPr>
          <p:cNvSpPr txBox="1"/>
          <p:nvPr/>
        </p:nvSpPr>
        <p:spPr>
          <a:xfrm>
            <a:off x="3052943" y="6022627"/>
            <a:ext cx="658253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대중성</a:t>
            </a:r>
            <a:endParaRPr lang="en-US" sz="1463" dirty="0"/>
          </a:p>
        </p:txBody>
      </p:sp>
      <p:sp>
        <p:nvSpPr>
          <p:cNvPr id="110" name="Text 27">
            <a:extLst>
              <a:ext uri="{FF2B5EF4-FFF2-40B4-BE49-F238E27FC236}">
                <a16:creationId xmlns:a16="http://schemas.microsoft.com/office/drawing/2014/main" id="{4F4BC61F-7404-054C-0ACA-BA0DFC2C7B90}"/>
              </a:ext>
            </a:extLst>
          </p:cNvPr>
          <p:cNvSpPr txBox="1"/>
          <p:nvPr/>
        </p:nvSpPr>
        <p:spPr>
          <a:xfrm>
            <a:off x="9222400" y="6030800"/>
            <a:ext cx="449485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10%</a:t>
            </a:r>
            <a:endParaRPr lang="en-US" sz="1219" dirty="0"/>
          </a:p>
        </p:txBody>
      </p:sp>
      <p:sp>
        <p:nvSpPr>
          <p:cNvPr id="111" name="Shape 28">
            <a:extLst>
              <a:ext uri="{FF2B5EF4-FFF2-40B4-BE49-F238E27FC236}">
                <a16:creationId xmlns:a16="http://schemas.microsoft.com/office/drawing/2014/main" id="{6FEA6BEB-2DC0-7B5B-1876-BB3979CFE63B}"/>
              </a:ext>
            </a:extLst>
          </p:cNvPr>
          <p:cNvSpPr/>
          <p:nvPr/>
        </p:nvSpPr>
        <p:spPr>
          <a:xfrm>
            <a:off x="3052942" y="6348040"/>
            <a:ext cx="6500813" cy="124073"/>
          </a:xfrm>
          <a:prstGeom prst="roundRect">
            <a:avLst>
              <a:gd name="adj" fmla="val 598802"/>
            </a:avLst>
          </a:prstGeom>
          <a:solidFill>
            <a:srgbClr val="E5E7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12" name="Shape 29">
            <a:extLst>
              <a:ext uri="{FF2B5EF4-FFF2-40B4-BE49-F238E27FC236}">
                <a16:creationId xmlns:a16="http://schemas.microsoft.com/office/drawing/2014/main" id="{2D120164-EE8F-A0D6-DC15-D4F054557D64}"/>
              </a:ext>
            </a:extLst>
          </p:cNvPr>
          <p:cNvSpPr/>
          <p:nvPr/>
        </p:nvSpPr>
        <p:spPr>
          <a:xfrm>
            <a:off x="3052943" y="6348040"/>
            <a:ext cx="650081" cy="124073"/>
          </a:xfrm>
          <a:prstGeom prst="roundRect">
            <a:avLst>
              <a:gd name="adj" fmla="val 598802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13" name="Text 30">
            <a:extLst>
              <a:ext uri="{FF2B5EF4-FFF2-40B4-BE49-F238E27FC236}">
                <a16:creationId xmlns:a16="http://schemas.microsoft.com/office/drawing/2014/main" id="{F6C07612-642A-21CE-B6C0-F035E16C5D87}"/>
              </a:ext>
            </a:extLst>
          </p:cNvPr>
          <p:cNvSpPr txBox="1"/>
          <p:nvPr/>
        </p:nvSpPr>
        <p:spPr>
          <a:xfrm>
            <a:off x="3052943" y="6533777"/>
            <a:ext cx="1981448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공감·바이럴 가능성 (조회수, 댓글 등)</a:t>
            </a:r>
            <a:endParaRPr lang="en-US" sz="975" dirty="0"/>
          </a:p>
        </p:txBody>
      </p:sp>
      <p:pic>
        <p:nvPicPr>
          <p:cNvPr id="114" name="Image 4" descr="preencoded.png">
            <a:extLst>
              <a:ext uri="{FF2B5EF4-FFF2-40B4-BE49-F238E27FC236}">
                <a16:creationId xmlns:a16="http://schemas.microsoft.com/office/drawing/2014/main" id="{0898E3EF-504E-AFAB-6CFB-DB47D9A18A78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10000"/>
          </a:blip>
          <a:srcRect/>
          <a:stretch/>
        </p:blipFill>
        <p:spPr>
          <a:xfrm>
            <a:off x="8625067" y="5976564"/>
            <a:ext cx="928688" cy="742950"/>
          </a:xfrm>
          <a:prstGeom prst="rect">
            <a:avLst/>
          </a:prstGeom>
        </p:spPr>
      </p:pic>
      <p:sp>
        <p:nvSpPr>
          <p:cNvPr id="115" name="Shape 31">
            <a:extLst>
              <a:ext uri="{FF2B5EF4-FFF2-40B4-BE49-F238E27FC236}">
                <a16:creationId xmlns:a16="http://schemas.microsoft.com/office/drawing/2014/main" id="{239A5EAB-E168-86DC-D8C2-B2F7B49512FA}"/>
              </a:ext>
            </a:extLst>
          </p:cNvPr>
          <p:cNvSpPr/>
          <p:nvPr/>
        </p:nvSpPr>
        <p:spPr>
          <a:xfrm>
            <a:off x="8191928" y="3004765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3693" y="642938"/>
            <a:ext cx="9905752" cy="5572125"/>
          </a:xfrm>
          <a:prstGeom prst="rect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" name="Shape 1"/>
          <p:cNvSpPr/>
          <p:nvPr/>
        </p:nvSpPr>
        <p:spPr>
          <a:xfrm>
            <a:off x="0" y="642937"/>
            <a:ext cx="1981448" cy="5385145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Shape 2"/>
          <p:cNvSpPr/>
          <p:nvPr/>
        </p:nvSpPr>
        <p:spPr>
          <a:xfrm>
            <a:off x="742950" y="1014413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" name="Text 3"/>
          <p:cNvSpPr txBox="1"/>
          <p:nvPr/>
        </p:nvSpPr>
        <p:spPr>
          <a:xfrm>
            <a:off x="939832" y="1154087"/>
            <a:ext cx="225114" cy="216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</a:t>
            </a:r>
            <a:endParaRPr lang="en-US" sz="1219" dirty="0"/>
          </a:p>
        </p:txBody>
      </p:sp>
      <p:sp>
        <p:nvSpPr>
          <p:cNvPr id="6" name="Text 4"/>
          <p:cNvSpPr txBox="1"/>
          <p:nvPr/>
        </p:nvSpPr>
        <p:spPr>
          <a:xfrm>
            <a:off x="317240" y="1664494"/>
            <a:ext cx="1520819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콘텐츠 가이드</a:t>
            </a:r>
            <a:endParaRPr lang="en-US" sz="1788" dirty="0"/>
          </a:p>
        </p:txBody>
      </p:sp>
      <p:sp>
        <p:nvSpPr>
          <p:cNvPr id="7" name="Text 5"/>
          <p:cNvSpPr txBox="1"/>
          <p:nvPr/>
        </p:nvSpPr>
        <p:spPr>
          <a:xfrm>
            <a:off x="326899" y="2090204"/>
            <a:ext cx="1447266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Creative Direction</a:t>
            </a:r>
            <a:endParaRPr lang="en-US" sz="1219" dirty="0"/>
          </a:p>
        </p:txBody>
      </p:sp>
      <p:sp>
        <p:nvSpPr>
          <p:cNvPr id="8" name="Shape 6"/>
          <p:cNvSpPr/>
          <p:nvPr/>
        </p:nvSpPr>
        <p:spPr>
          <a:xfrm>
            <a:off x="618877" y="5508309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" name="Text 7"/>
          <p:cNvSpPr txBox="1"/>
          <p:nvPr/>
        </p:nvSpPr>
        <p:spPr>
          <a:xfrm>
            <a:off x="2228851" y="875481"/>
            <a:ext cx="882624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주제 예시</a:t>
            </a:r>
            <a:endParaRPr lang="en-US" sz="1463" dirty="0"/>
          </a:p>
        </p:txBody>
      </p:sp>
      <p:sp>
        <p:nvSpPr>
          <p:cNvPr id="10" name="Shape 8"/>
          <p:cNvSpPr/>
          <p:nvPr/>
        </p:nvSpPr>
        <p:spPr>
          <a:xfrm>
            <a:off x="2228851" y="1261815"/>
            <a:ext cx="3653085" cy="618877"/>
          </a:xfrm>
          <a:prstGeom prst="roundRect">
            <a:avLst>
              <a:gd name="adj" fmla="val 1200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1" name="Shape 9"/>
          <p:cNvSpPr/>
          <p:nvPr/>
        </p:nvSpPr>
        <p:spPr>
          <a:xfrm>
            <a:off x="2352923" y="1385888"/>
            <a:ext cx="371475" cy="371475"/>
          </a:xfrm>
          <a:prstGeom prst="roundRect">
            <a:avLst>
              <a:gd name="adj" fmla="val 200000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461394" y="1494359"/>
            <a:ext cx="154533" cy="154533"/>
          </a:xfrm>
          <a:prstGeom prst="rect">
            <a:avLst/>
          </a:prstGeom>
        </p:spPr>
      </p:pic>
      <p:sp>
        <p:nvSpPr>
          <p:cNvPr id="13" name="Text 10"/>
          <p:cNvSpPr txBox="1"/>
          <p:nvPr/>
        </p:nvSpPr>
        <p:spPr>
          <a:xfrm>
            <a:off x="2847727" y="1393317"/>
            <a:ext cx="2318004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"뉴로하모니로 집중력이 달라졌어요!"</a:t>
            </a:r>
            <a:endParaRPr lang="en-US" sz="1056" dirty="0"/>
          </a:p>
        </p:txBody>
      </p:sp>
      <p:sp>
        <p:nvSpPr>
          <p:cNvPr id="14" name="Text 11"/>
          <p:cNvSpPr txBox="1"/>
          <p:nvPr/>
        </p:nvSpPr>
        <p:spPr>
          <a:xfrm>
            <a:off x="2847727" y="1602829"/>
            <a:ext cx="2403443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개인 집중력 향상 경험을 보여주는 비포/애프터 형식</a:t>
            </a:r>
            <a:endParaRPr lang="en-US" sz="813" dirty="0"/>
          </a:p>
        </p:txBody>
      </p:sp>
      <p:sp>
        <p:nvSpPr>
          <p:cNvPr id="15" name="Shape 12"/>
          <p:cNvSpPr/>
          <p:nvPr/>
        </p:nvSpPr>
        <p:spPr>
          <a:xfrm>
            <a:off x="6005265" y="1261815"/>
            <a:ext cx="3653085" cy="618877"/>
          </a:xfrm>
          <a:prstGeom prst="roundRect">
            <a:avLst>
              <a:gd name="adj" fmla="val 1200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16" name="Shape 13"/>
          <p:cNvSpPr/>
          <p:nvPr/>
        </p:nvSpPr>
        <p:spPr>
          <a:xfrm>
            <a:off x="6129338" y="1385888"/>
            <a:ext cx="371475" cy="371475"/>
          </a:xfrm>
          <a:prstGeom prst="roundRect">
            <a:avLst>
              <a:gd name="adj" fmla="val 200000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rcRect l="-1282" r="-1282"/>
          <a:stretch/>
        </p:blipFill>
        <p:spPr>
          <a:xfrm>
            <a:off x="6225921" y="1494359"/>
            <a:ext cx="178308" cy="154533"/>
          </a:xfrm>
          <a:prstGeom prst="rect">
            <a:avLst/>
          </a:prstGeom>
        </p:spPr>
      </p:pic>
      <p:sp>
        <p:nvSpPr>
          <p:cNvPr id="18" name="Text 14"/>
          <p:cNvSpPr txBox="1"/>
          <p:nvPr/>
        </p:nvSpPr>
        <p:spPr>
          <a:xfrm>
            <a:off x="6624886" y="1393317"/>
            <a:ext cx="2054999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"우리 부모님의 하루가 변했어요"</a:t>
            </a:r>
            <a:endParaRPr lang="en-US" sz="1056" dirty="0"/>
          </a:p>
        </p:txBody>
      </p:sp>
      <p:sp>
        <p:nvSpPr>
          <p:cNvPr id="19" name="Text 15"/>
          <p:cNvSpPr txBox="1"/>
          <p:nvPr/>
        </p:nvSpPr>
        <p:spPr>
          <a:xfrm>
            <a:off x="6624886" y="1602829"/>
            <a:ext cx="1629289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 건강 루틴 브이로그 스타일 영상</a:t>
            </a:r>
            <a:endParaRPr lang="en-US" sz="813" dirty="0"/>
          </a:p>
        </p:txBody>
      </p:sp>
      <p:sp>
        <p:nvSpPr>
          <p:cNvPr id="20" name="Shape 16"/>
          <p:cNvSpPr/>
          <p:nvPr/>
        </p:nvSpPr>
        <p:spPr>
          <a:xfrm>
            <a:off x="2228851" y="2004765"/>
            <a:ext cx="3653085" cy="618877"/>
          </a:xfrm>
          <a:prstGeom prst="roundRect">
            <a:avLst>
              <a:gd name="adj" fmla="val 1200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1" name="Shape 17"/>
          <p:cNvSpPr/>
          <p:nvPr/>
        </p:nvSpPr>
        <p:spPr>
          <a:xfrm>
            <a:off x="2352923" y="2128838"/>
            <a:ext cx="371475" cy="371475"/>
          </a:xfrm>
          <a:prstGeom prst="roundRect">
            <a:avLst>
              <a:gd name="adj" fmla="val 200000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441333" y="2237309"/>
            <a:ext cx="193167" cy="154533"/>
          </a:xfrm>
          <a:prstGeom prst="rect">
            <a:avLst/>
          </a:prstGeom>
        </p:spPr>
      </p:pic>
      <p:sp>
        <p:nvSpPr>
          <p:cNvPr id="23" name="Text 18"/>
          <p:cNvSpPr txBox="1"/>
          <p:nvPr/>
        </p:nvSpPr>
        <p:spPr>
          <a:xfrm>
            <a:off x="2847727" y="2136267"/>
            <a:ext cx="1366285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"아이의 학습력 UP!"</a:t>
            </a:r>
            <a:endParaRPr lang="en-US" sz="1056" dirty="0"/>
          </a:p>
        </p:txBody>
      </p:sp>
      <p:sp>
        <p:nvSpPr>
          <p:cNvPr id="24" name="Text 19"/>
          <p:cNvSpPr txBox="1"/>
          <p:nvPr/>
        </p:nvSpPr>
        <p:spPr>
          <a:xfrm>
            <a:off x="2847727" y="2345779"/>
            <a:ext cx="1830629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뉴로피드백 체험 전후 아이의 학습 변화</a:t>
            </a:r>
            <a:endParaRPr lang="en-US" sz="813" dirty="0"/>
          </a:p>
        </p:txBody>
      </p:sp>
      <p:sp>
        <p:nvSpPr>
          <p:cNvPr id="25" name="Shape 20"/>
          <p:cNvSpPr/>
          <p:nvPr/>
        </p:nvSpPr>
        <p:spPr>
          <a:xfrm>
            <a:off x="6005265" y="2004765"/>
            <a:ext cx="3653085" cy="618877"/>
          </a:xfrm>
          <a:prstGeom prst="roundRect">
            <a:avLst>
              <a:gd name="adj" fmla="val 1200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6" name="Shape 21"/>
          <p:cNvSpPr/>
          <p:nvPr/>
        </p:nvSpPr>
        <p:spPr>
          <a:xfrm>
            <a:off x="6129338" y="2128838"/>
            <a:ext cx="371475" cy="371475"/>
          </a:xfrm>
          <a:prstGeom prst="roundRect">
            <a:avLst>
              <a:gd name="adj" fmla="val 200000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6237809" y="2237309"/>
            <a:ext cx="154533" cy="154533"/>
          </a:xfrm>
          <a:prstGeom prst="rect">
            <a:avLst/>
          </a:prstGeom>
        </p:spPr>
      </p:pic>
      <p:sp>
        <p:nvSpPr>
          <p:cNvPr id="28" name="Text 22"/>
          <p:cNvSpPr txBox="1"/>
          <p:nvPr/>
        </p:nvSpPr>
        <p:spPr>
          <a:xfrm>
            <a:off x="6624885" y="2136267"/>
            <a:ext cx="149778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"직장인 피로회복 루틴"</a:t>
            </a:r>
            <a:endParaRPr lang="en-US" sz="1056" dirty="0"/>
          </a:p>
        </p:txBody>
      </p:sp>
      <p:sp>
        <p:nvSpPr>
          <p:cNvPr id="29" name="Text 23"/>
          <p:cNvSpPr txBox="1"/>
          <p:nvPr/>
        </p:nvSpPr>
        <p:spPr>
          <a:xfrm>
            <a:off x="6624885" y="2345779"/>
            <a:ext cx="2101806" cy="1552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813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브린트클래스와 함께하는 스트레스 관리 방법</a:t>
            </a:r>
            <a:endParaRPr lang="en-US" sz="813" dirty="0"/>
          </a:p>
        </p:txBody>
      </p:sp>
      <p:sp>
        <p:nvSpPr>
          <p:cNvPr id="30" name="Text 24"/>
          <p:cNvSpPr txBox="1"/>
          <p:nvPr/>
        </p:nvSpPr>
        <p:spPr>
          <a:xfrm>
            <a:off x="2228850" y="2856186"/>
            <a:ext cx="1618145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활용 가능한 키워드</a:t>
            </a:r>
            <a:endParaRPr lang="en-US" sz="1463" dirty="0"/>
          </a:p>
        </p:txBody>
      </p:sp>
      <p:sp>
        <p:nvSpPr>
          <p:cNvPr id="31" name="Shape 25"/>
          <p:cNvSpPr/>
          <p:nvPr/>
        </p:nvSpPr>
        <p:spPr>
          <a:xfrm>
            <a:off x="2228851" y="3243263"/>
            <a:ext cx="1075791" cy="309810"/>
          </a:xfrm>
          <a:prstGeom prst="roundRect">
            <a:avLst>
              <a:gd name="adj" fmla="val 239808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2" name="Text 26"/>
          <p:cNvSpPr txBox="1"/>
          <p:nvPr/>
        </p:nvSpPr>
        <p:spPr>
          <a:xfrm>
            <a:off x="2352923" y="3304927"/>
            <a:ext cx="921258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뉴로하모니 S20</a:t>
            </a:r>
            <a:endParaRPr lang="en-US" sz="975" dirty="0"/>
          </a:p>
        </p:txBody>
      </p:sp>
      <p:sp>
        <p:nvSpPr>
          <p:cNvPr id="33" name="Shape 27"/>
          <p:cNvSpPr/>
          <p:nvPr/>
        </p:nvSpPr>
        <p:spPr>
          <a:xfrm>
            <a:off x="3358877" y="3243263"/>
            <a:ext cx="936117" cy="309810"/>
          </a:xfrm>
          <a:prstGeom prst="roundRect">
            <a:avLst>
              <a:gd name="adj" fmla="val 239808"/>
            </a:avLst>
          </a:prstGeom>
          <a:solidFill>
            <a:srgbClr val="3B82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4" name="Text 28"/>
          <p:cNvSpPr txBox="1"/>
          <p:nvPr/>
        </p:nvSpPr>
        <p:spPr>
          <a:xfrm>
            <a:off x="3482950" y="3304927"/>
            <a:ext cx="782326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브린트클래스</a:t>
            </a:r>
            <a:endParaRPr lang="en-US" sz="975" dirty="0"/>
          </a:p>
        </p:txBody>
      </p:sp>
      <p:sp>
        <p:nvSpPr>
          <p:cNvPr id="35" name="Shape 29"/>
          <p:cNvSpPr/>
          <p:nvPr/>
        </p:nvSpPr>
        <p:spPr>
          <a:xfrm>
            <a:off x="4352202" y="3243263"/>
            <a:ext cx="704316" cy="309810"/>
          </a:xfrm>
          <a:prstGeom prst="roundRect">
            <a:avLst>
              <a:gd name="adj" fmla="val 239808"/>
            </a:avLst>
          </a:prstGeom>
          <a:solidFill>
            <a:srgbClr val="3B82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6" name="Text 30"/>
          <p:cNvSpPr txBox="1"/>
          <p:nvPr/>
        </p:nvSpPr>
        <p:spPr>
          <a:xfrm>
            <a:off x="4476274" y="3304927"/>
            <a:ext cx="54978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뇌파측정</a:t>
            </a:r>
            <a:endParaRPr lang="en-US" sz="975" dirty="0"/>
          </a:p>
        </p:txBody>
      </p:sp>
      <p:sp>
        <p:nvSpPr>
          <p:cNvPr id="37" name="Shape 31"/>
          <p:cNvSpPr/>
          <p:nvPr/>
        </p:nvSpPr>
        <p:spPr>
          <a:xfrm>
            <a:off x="5117440" y="3243263"/>
            <a:ext cx="627050" cy="309810"/>
          </a:xfrm>
          <a:prstGeom prst="roundRect">
            <a:avLst>
              <a:gd name="adj" fmla="val 239808"/>
            </a:avLst>
          </a:prstGeom>
          <a:solidFill>
            <a:srgbClr val="3B82F6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8" name="Text 32"/>
          <p:cNvSpPr txBox="1"/>
          <p:nvPr/>
        </p:nvSpPr>
        <p:spPr>
          <a:xfrm>
            <a:off x="5241512" y="3304927"/>
            <a:ext cx="472516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뇌 건강</a:t>
            </a:r>
            <a:endParaRPr lang="en-US" sz="975" dirty="0"/>
          </a:p>
        </p:txBody>
      </p:sp>
      <p:sp>
        <p:nvSpPr>
          <p:cNvPr id="39" name="Shape 33"/>
          <p:cNvSpPr/>
          <p:nvPr/>
        </p:nvSpPr>
        <p:spPr>
          <a:xfrm>
            <a:off x="5803926" y="3243263"/>
            <a:ext cx="704316" cy="309810"/>
          </a:xfrm>
          <a:prstGeom prst="roundRect">
            <a:avLst>
              <a:gd name="adj" fmla="val 239808"/>
            </a:avLst>
          </a:prstGeom>
          <a:solidFill>
            <a:srgbClr val="60A5FA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0" name="Text 34"/>
          <p:cNvSpPr txBox="1"/>
          <p:nvPr/>
        </p:nvSpPr>
        <p:spPr>
          <a:xfrm>
            <a:off x="5927255" y="3304927"/>
            <a:ext cx="54978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치매예방</a:t>
            </a:r>
            <a:endParaRPr lang="en-US" sz="975" dirty="0"/>
          </a:p>
        </p:txBody>
      </p:sp>
      <p:sp>
        <p:nvSpPr>
          <p:cNvPr id="41" name="Shape 35"/>
          <p:cNvSpPr/>
          <p:nvPr/>
        </p:nvSpPr>
        <p:spPr>
          <a:xfrm>
            <a:off x="6569165" y="3243263"/>
            <a:ext cx="595846" cy="309810"/>
          </a:xfrm>
          <a:prstGeom prst="roundRect">
            <a:avLst>
              <a:gd name="adj" fmla="val 239808"/>
            </a:avLst>
          </a:prstGeom>
          <a:solidFill>
            <a:srgbClr val="60A5FA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2" name="Text 36"/>
          <p:cNvSpPr txBox="1"/>
          <p:nvPr/>
        </p:nvSpPr>
        <p:spPr>
          <a:xfrm>
            <a:off x="6692493" y="3304927"/>
            <a:ext cx="441313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집중력</a:t>
            </a:r>
            <a:endParaRPr lang="en-US" sz="975" dirty="0"/>
          </a:p>
        </p:txBody>
      </p:sp>
      <p:sp>
        <p:nvSpPr>
          <p:cNvPr id="43" name="Shape 37"/>
          <p:cNvSpPr/>
          <p:nvPr/>
        </p:nvSpPr>
        <p:spPr>
          <a:xfrm>
            <a:off x="7220732" y="3243263"/>
            <a:ext cx="479945" cy="309810"/>
          </a:xfrm>
          <a:prstGeom prst="roundRect">
            <a:avLst>
              <a:gd name="adj" fmla="val 239808"/>
            </a:avLst>
          </a:prstGeom>
          <a:solidFill>
            <a:srgbClr val="60A5FA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4" name="Text 38"/>
          <p:cNvSpPr txBox="1"/>
          <p:nvPr/>
        </p:nvSpPr>
        <p:spPr>
          <a:xfrm>
            <a:off x="7344061" y="3304927"/>
            <a:ext cx="325412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불면</a:t>
            </a:r>
            <a:endParaRPr lang="en-US" sz="975" dirty="0"/>
          </a:p>
        </p:txBody>
      </p:sp>
      <p:sp>
        <p:nvSpPr>
          <p:cNvPr id="45" name="Shape 39"/>
          <p:cNvSpPr/>
          <p:nvPr/>
        </p:nvSpPr>
        <p:spPr>
          <a:xfrm>
            <a:off x="7757885" y="3243263"/>
            <a:ext cx="967321" cy="309810"/>
          </a:xfrm>
          <a:prstGeom prst="roundRect">
            <a:avLst>
              <a:gd name="adj" fmla="val 239808"/>
            </a:avLst>
          </a:prstGeom>
          <a:solidFill>
            <a:srgbClr val="60A5FA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6" name="Text 40"/>
          <p:cNvSpPr txBox="1"/>
          <p:nvPr/>
        </p:nvSpPr>
        <p:spPr>
          <a:xfrm>
            <a:off x="7881957" y="3304927"/>
            <a:ext cx="812788" cy="1857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75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스트레스 완화</a:t>
            </a:r>
            <a:endParaRPr lang="en-US" sz="975" dirty="0"/>
          </a:p>
        </p:txBody>
      </p:sp>
      <p:pic>
        <p:nvPicPr>
          <p:cNvPr id="60" name="Image 8" descr="preencoded.png"/>
          <p:cNvPicPr>
            <a:picLocks noChangeAspect="1"/>
          </p:cNvPicPr>
          <p:nvPr/>
        </p:nvPicPr>
        <p:blipFill>
          <a:blip r:embed="rId7">
            <a:alphaModFix amt="10000"/>
          </a:blip>
          <a:srcRect/>
          <a:stretch/>
        </p:blipFill>
        <p:spPr>
          <a:xfrm>
            <a:off x="8698458" y="4264819"/>
            <a:ext cx="835819" cy="742950"/>
          </a:xfrm>
          <a:prstGeom prst="rect">
            <a:avLst/>
          </a:prstGeom>
        </p:spPr>
      </p:pic>
      <p:sp>
        <p:nvSpPr>
          <p:cNvPr id="61" name="Shape 50"/>
          <p:cNvSpPr/>
          <p:nvPr/>
        </p:nvSpPr>
        <p:spPr>
          <a:xfrm>
            <a:off x="8675411" y="735435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62" name="Shape 43">
            <a:extLst>
              <a:ext uri="{FF2B5EF4-FFF2-40B4-BE49-F238E27FC236}">
                <a16:creationId xmlns:a16="http://schemas.microsoft.com/office/drawing/2014/main" id="{4DC24079-0097-0C40-F892-65A00DA83CA0}"/>
              </a:ext>
            </a:extLst>
          </p:cNvPr>
          <p:cNvSpPr/>
          <p:nvPr/>
        </p:nvSpPr>
        <p:spPr>
          <a:xfrm>
            <a:off x="2133638" y="3834187"/>
            <a:ext cx="3032093" cy="1324166"/>
          </a:xfrm>
          <a:prstGeom prst="roundRect">
            <a:avLst>
              <a:gd name="adj" fmla="val 3919"/>
            </a:avLst>
          </a:prstGeom>
          <a:solidFill>
            <a:srgbClr val="FFFFFF"/>
          </a:solidFill>
          <a:ln w="25400">
            <a:solidFill>
              <a:srgbClr val="BFDBFE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63" name="Image 4" descr="preencoded.png">
            <a:extLst>
              <a:ext uri="{FF2B5EF4-FFF2-40B4-BE49-F238E27FC236}">
                <a16:creationId xmlns:a16="http://schemas.microsoft.com/office/drawing/2014/main" id="{42F43E7F-EA66-0CC0-4FC3-741997687C8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-133" r="-133"/>
          <a:stretch/>
        </p:blipFill>
        <p:spPr>
          <a:xfrm>
            <a:off x="2304631" y="4024381"/>
            <a:ext cx="171907" cy="228600"/>
          </a:xfrm>
          <a:prstGeom prst="rect">
            <a:avLst/>
          </a:prstGeom>
        </p:spPr>
      </p:pic>
      <p:sp>
        <p:nvSpPr>
          <p:cNvPr id="64" name="Text 44">
            <a:extLst>
              <a:ext uri="{FF2B5EF4-FFF2-40B4-BE49-F238E27FC236}">
                <a16:creationId xmlns:a16="http://schemas.microsoft.com/office/drawing/2014/main" id="{CC06B7D9-5F94-354B-7264-4055C84DCEE5}"/>
              </a:ext>
            </a:extLst>
          </p:cNvPr>
          <p:cNvSpPr txBox="1"/>
          <p:nvPr/>
        </p:nvSpPr>
        <p:spPr>
          <a:xfrm>
            <a:off x="2590838" y="4015237"/>
            <a:ext cx="1586484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숏폼 (Short Form)</a:t>
            </a:r>
            <a:endParaRPr lang="en-US" sz="1300" dirty="0"/>
          </a:p>
        </p:txBody>
      </p:sp>
      <p:sp>
        <p:nvSpPr>
          <p:cNvPr id="65" name="Text 45">
            <a:extLst>
              <a:ext uri="{FF2B5EF4-FFF2-40B4-BE49-F238E27FC236}">
                <a16:creationId xmlns:a16="http://schemas.microsoft.com/office/drawing/2014/main" id="{7F29383F-DEE3-F73E-271E-59E525293341}"/>
              </a:ext>
            </a:extLst>
          </p:cNvPr>
          <p:cNvSpPr txBox="1"/>
          <p:nvPr/>
        </p:nvSpPr>
        <p:spPr>
          <a:xfrm>
            <a:off x="2724340" y="4348079"/>
            <a:ext cx="1090879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형식: 9:16 세로형</a:t>
            </a:r>
            <a:endParaRPr lang="en-US" sz="1000" dirty="0"/>
          </a:p>
        </p:txBody>
      </p:sp>
      <p:sp>
        <p:nvSpPr>
          <p:cNvPr id="66" name="Text 46">
            <a:extLst>
              <a:ext uri="{FF2B5EF4-FFF2-40B4-BE49-F238E27FC236}">
                <a16:creationId xmlns:a16="http://schemas.microsoft.com/office/drawing/2014/main" id="{024A508F-92BC-989D-A2D7-C3B9F608995D}"/>
              </a:ext>
            </a:extLst>
          </p:cNvPr>
          <p:cNvSpPr txBox="1"/>
          <p:nvPr/>
        </p:nvSpPr>
        <p:spPr>
          <a:xfrm>
            <a:off x="2724340" y="4576679"/>
            <a:ext cx="153893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(휴대폰 세로로 세운 상태)</a:t>
            </a:r>
            <a:endParaRPr lang="en-US" sz="1000" dirty="0"/>
          </a:p>
        </p:txBody>
      </p:sp>
      <p:sp>
        <p:nvSpPr>
          <p:cNvPr id="67" name="Text 47">
            <a:extLst>
              <a:ext uri="{FF2B5EF4-FFF2-40B4-BE49-F238E27FC236}">
                <a16:creationId xmlns:a16="http://schemas.microsoft.com/office/drawing/2014/main" id="{86ABED5E-3EF2-0D1B-3D18-380CFE858F20}"/>
              </a:ext>
            </a:extLst>
          </p:cNvPr>
          <p:cNvSpPr txBox="1"/>
          <p:nvPr/>
        </p:nvSpPr>
        <p:spPr>
          <a:xfrm>
            <a:off x="2724340" y="4805279"/>
            <a:ext cx="976579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시간: 60초 이내</a:t>
            </a:r>
            <a:endParaRPr lang="en-US" sz="1000" dirty="0"/>
          </a:p>
        </p:txBody>
      </p:sp>
      <p:sp>
        <p:nvSpPr>
          <p:cNvPr id="68" name="Shape 48">
            <a:extLst>
              <a:ext uri="{FF2B5EF4-FFF2-40B4-BE49-F238E27FC236}">
                <a16:creationId xmlns:a16="http://schemas.microsoft.com/office/drawing/2014/main" id="{85B8EA79-3E06-E1FD-0154-57F228A33E27}"/>
              </a:ext>
            </a:extLst>
          </p:cNvPr>
          <p:cNvSpPr/>
          <p:nvPr/>
        </p:nvSpPr>
        <p:spPr>
          <a:xfrm>
            <a:off x="5298198" y="3825157"/>
            <a:ext cx="4343400" cy="1333195"/>
          </a:xfrm>
          <a:prstGeom prst="roundRect">
            <a:avLst>
              <a:gd name="adj" fmla="val 3919"/>
            </a:avLst>
          </a:prstGeom>
          <a:solidFill>
            <a:srgbClr val="FFFFFF"/>
          </a:solidFill>
          <a:ln w="25400">
            <a:solidFill>
              <a:srgbClr val="BFDBFE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69" name="Image 5" descr="preencoded.png">
            <a:extLst>
              <a:ext uri="{FF2B5EF4-FFF2-40B4-BE49-F238E27FC236}">
                <a16:creationId xmlns:a16="http://schemas.microsoft.com/office/drawing/2014/main" id="{4D20C598-2D7D-662E-E98D-AD16F156FD2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-44" b="-44"/>
          <a:stretch/>
        </p:blipFill>
        <p:spPr>
          <a:xfrm>
            <a:off x="5470105" y="4015352"/>
            <a:ext cx="256946" cy="228600"/>
          </a:xfrm>
          <a:prstGeom prst="rect">
            <a:avLst/>
          </a:prstGeom>
        </p:spPr>
      </p:pic>
      <p:sp>
        <p:nvSpPr>
          <p:cNvPr id="70" name="Text 49">
            <a:extLst>
              <a:ext uri="{FF2B5EF4-FFF2-40B4-BE49-F238E27FC236}">
                <a16:creationId xmlns:a16="http://schemas.microsoft.com/office/drawing/2014/main" id="{85D6C2E0-3E6F-A1CC-E61E-E94B2BB24DCB}"/>
              </a:ext>
            </a:extLst>
          </p:cNvPr>
          <p:cNvSpPr txBox="1"/>
          <p:nvPr/>
        </p:nvSpPr>
        <p:spPr>
          <a:xfrm>
            <a:off x="5841352" y="4006208"/>
            <a:ext cx="1528877" cy="2478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D4ED8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롱폼 (Long Form)</a:t>
            </a:r>
            <a:endParaRPr lang="en-US" sz="1300" dirty="0"/>
          </a:p>
        </p:txBody>
      </p:sp>
      <p:sp>
        <p:nvSpPr>
          <p:cNvPr id="71" name="Text 50">
            <a:extLst>
              <a:ext uri="{FF2B5EF4-FFF2-40B4-BE49-F238E27FC236}">
                <a16:creationId xmlns:a16="http://schemas.microsoft.com/office/drawing/2014/main" id="{67F710FC-43D6-2AFD-972E-5F0D394A12F8}"/>
              </a:ext>
            </a:extLst>
          </p:cNvPr>
          <p:cNvSpPr txBox="1"/>
          <p:nvPr/>
        </p:nvSpPr>
        <p:spPr>
          <a:xfrm>
            <a:off x="5888901" y="4339050"/>
            <a:ext cx="1090879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형식: 16:9 가로형</a:t>
            </a:r>
            <a:endParaRPr lang="en-US" sz="1000" dirty="0"/>
          </a:p>
        </p:txBody>
      </p:sp>
      <p:sp>
        <p:nvSpPr>
          <p:cNvPr id="72" name="Text 51">
            <a:extLst>
              <a:ext uri="{FF2B5EF4-FFF2-40B4-BE49-F238E27FC236}">
                <a16:creationId xmlns:a16="http://schemas.microsoft.com/office/drawing/2014/main" id="{960BF515-20AD-6D32-E87D-7AD15EE4CAE6}"/>
              </a:ext>
            </a:extLst>
          </p:cNvPr>
          <p:cNvSpPr txBox="1"/>
          <p:nvPr/>
        </p:nvSpPr>
        <p:spPr>
          <a:xfrm>
            <a:off x="5888901" y="4567650"/>
            <a:ext cx="1538935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(휴대폰 가로로 찍은 상태)</a:t>
            </a:r>
            <a:endParaRPr lang="en-US" sz="1000" dirty="0"/>
          </a:p>
        </p:txBody>
      </p:sp>
      <p:sp>
        <p:nvSpPr>
          <p:cNvPr id="73" name="Text 52">
            <a:extLst>
              <a:ext uri="{FF2B5EF4-FFF2-40B4-BE49-F238E27FC236}">
                <a16:creationId xmlns:a16="http://schemas.microsoft.com/office/drawing/2014/main" id="{71D5B621-AA51-FCF9-8D3E-8FB942F93225}"/>
              </a:ext>
            </a:extLst>
          </p:cNvPr>
          <p:cNvSpPr txBox="1"/>
          <p:nvPr/>
        </p:nvSpPr>
        <p:spPr>
          <a:xfrm>
            <a:off x="5888901" y="4796250"/>
            <a:ext cx="1053389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시간: 3~5분 이내</a:t>
            </a:r>
            <a:endParaRPr lang="en-US" sz="1000" dirty="0"/>
          </a:p>
        </p:txBody>
      </p:sp>
      <p:sp>
        <p:nvSpPr>
          <p:cNvPr id="74" name="Shape 53">
            <a:extLst>
              <a:ext uri="{FF2B5EF4-FFF2-40B4-BE49-F238E27FC236}">
                <a16:creationId xmlns:a16="http://schemas.microsoft.com/office/drawing/2014/main" id="{396E11FD-23F6-3BE9-FC2A-9590E1E500A8}"/>
              </a:ext>
            </a:extLst>
          </p:cNvPr>
          <p:cNvSpPr/>
          <p:nvPr/>
        </p:nvSpPr>
        <p:spPr>
          <a:xfrm>
            <a:off x="2133639" y="5281681"/>
            <a:ext cx="7524712" cy="685800"/>
          </a:xfrm>
          <a:prstGeom prst="roundRect">
            <a:avLst>
              <a:gd name="adj" fmla="val 1481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/>
          </a:p>
        </p:txBody>
      </p:sp>
      <p:pic>
        <p:nvPicPr>
          <p:cNvPr id="75" name="Image 6" descr="preencoded.png">
            <a:extLst>
              <a:ext uri="{FF2B5EF4-FFF2-40B4-BE49-F238E27FC236}">
                <a16:creationId xmlns:a16="http://schemas.microsoft.com/office/drawing/2014/main" id="{236B9B63-3325-3C72-8453-6B3476F36143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/>
        </p:blipFill>
        <p:spPr>
          <a:xfrm>
            <a:off x="2285428" y="5415183"/>
            <a:ext cx="190195" cy="190195"/>
          </a:xfrm>
          <a:prstGeom prst="rect">
            <a:avLst/>
          </a:prstGeom>
        </p:spPr>
      </p:pic>
      <p:sp>
        <p:nvSpPr>
          <p:cNvPr id="76" name="Text 55">
            <a:extLst>
              <a:ext uri="{FF2B5EF4-FFF2-40B4-BE49-F238E27FC236}">
                <a16:creationId xmlns:a16="http://schemas.microsoft.com/office/drawing/2014/main" id="{011E439A-AC91-B5F2-B790-324C1738376E}"/>
              </a:ext>
            </a:extLst>
          </p:cNvPr>
          <p:cNvSpPr txBox="1"/>
          <p:nvPr/>
        </p:nvSpPr>
        <p:spPr>
          <a:xfrm>
            <a:off x="2552433" y="5395981"/>
            <a:ext cx="181965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영상 촬영이 어려우신가요?</a:t>
            </a:r>
            <a:endParaRPr lang="en-US" sz="1200" dirty="0"/>
          </a:p>
        </p:txBody>
      </p:sp>
      <p:sp>
        <p:nvSpPr>
          <p:cNvPr id="77" name="Text 56">
            <a:extLst>
              <a:ext uri="{FF2B5EF4-FFF2-40B4-BE49-F238E27FC236}">
                <a16:creationId xmlns:a16="http://schemas.microsoft.com/office/drawing/2014/main" id="{5AEEEE2E-6D87-0F89-0529-99E8D0F40674}"/>
              </a:ext>
            </a:extLst>
          </p:cNvPr>
          <p:cNvSpPr txBox="1"/>
          <p:nvPr/>
        </p:nvSpPr>
        <p:spPr>
          <a:xfrm>
            <a:off x="2590838" y="5662986"/>
            <a:ext cx="4443984" cy="1911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핸드폰으로 촬영하시면 됩니다! 세로로 세우면 숏폼, 가로로 눕히면 롱폼입니다.</a:t>
            </a:r>
            <a:endParaRPr lang="en-US" sz="1000" dirty="0"/>
          </a:p>
        </p:txBody>
      </p:sp>
      <p:pic>
        <p:nvPicPr>
          <p:cNvPr id="78" name="Image 7" descr="preencoded.png">
            <a:extLst>
              <a:ext uri="{FF2B5EF4-FFF2-40B4-BE49-F238E27FC236}">
                <a16:creationId xmlns:a16="http://schemas.microsoft.com/office/drawing/2014/main" id="{4464B352-F289-7BAE-A8E6-420EECE22669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10000"/>
          </a:blip>
          <a:srcRect/>
          <a:stretch/>
        </p:blipFill>
        <p:spPr>
          <a:xfrm>
            <a:off x="8354243" y="4119699"/>
            <a:ext cx="10287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124444" y="179337"/>
            <a:ext cx="1981448" cy="2383383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Shape 2"/>
          <p:cNvSpPr/>
          <p:nvPr/>
        </p:nvSpPr>
        <p:spPr>
          <a:xfrm>
            <a:off x="867394" y="550812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5" name="Text 3"/>
          <p:cNvSpPr txBox="1"/>
          <p:nvPr/>
        </p:nvSpPr>
        <p:spPr>
          <a:xfrm>
            <a:off x="1056847" y="690486"/>
            <a:ext cx="232543" cy="216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N</a:t>
            </a:r>
            <a:endParaRPr lang="en-US" sz="1219" dirty="0"/>
          </a:p>
        </p:txBody>
      </p:sp>
      <p:sp>
        <p:nvSpPr>
          <p:cNvPr id="6" name="Text 4"/>
          <p:cNvSpPr txBox="1"/>
          <p:nvPr/>
        </p:nvSpPr>
        <p:spPr>
          <a:xfrm>
            <a:off x="687600" y="1200893"/>
            <a:ext cx="1033443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유의사항</a:t>
            </a:r>
            <a:endParaRPr lang="en-US" sz="1788" dirty="0"/>
          </a:p>
        </p:txBody>
      </p:sp>
      <p:sp>
        <p:nvSpPr>
          <p:cNvPr id="7" name="Text 5"/>
          <p:cNvSpPr txBox="1"/>
          <p:nvPr/>
        </p:nvSpPr>
        <p:spPr>
          <a:xfrm>
            <a:off x="878539" y="1626603"/>
            <a:ext cx="596589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Notice</a:t>
            </a:r>
            <a:endParaRPr lang="en-US" sz="1219" dirty="0"/>
          </a:p>
        </p:txBody>
      </p:sp>
      <p:sp>
        <p:nvSpPr>
          <p:cNvPr id="8" name="Shape 6"/>
          <p:cNvSpPr/>
          <p:nvPr/>
        </p:nvSpPr>
        <p:spPr>
          <a:xfrm>
            <a:off x="618877" y="4203155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9" name="Shape 7"/>
          <p:cNvSpPr/>
          <p:nvPr/>
        </p:nvSpPr>
        <p:spPr>
          <a:xfrm>
            <a:off x="2463993" y="295237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EF3C7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18526" y="449770"/>
            <a:ext cx="185738" cy="185738"/>
          </a:xfrm>
          <a:prstGeom prst="rect">
            <a:avLst/>
          </a:prstGeom>
        </p:spPr>
      </p:pic>
      <p:sp>
        <p:nvSpPr>
          <p:cNvPr id="11" name="Text 8"/>
          <p:cNvSpPr txBox="1"/>
          <p:nvPr/>
        </p:nvSpPr>
        <p:spPr>
          <a:xfrm>
            <a:off x="3144535" y="279635"/>
            <a:ext cx="1439837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본인 창작물 응모</a:t>
            </a:r>
            <a:endParaRPr lang="en-US" sz="1463" dirty="0"/>
          </a:p>
        </p:txBody>
      </p:sp>
      <p:sp>
        <p:nvSpPr>
          <p:cNvPr id="12" name="Text 9"/>
          <p:cNvSpPr txBox="1"/>
          <p:nvPr/>
        </p:nvSpPr>
        <p:spPr>
          <a:xfrm>
            <a:off x="3144535" y="612477"/>
            <a:ext cx="541387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응모작은 반드시 본인(팀)의 창작물이어야 하며, 저작권 분쟁 시 책임은 참가자에게 있습니다.</a:t>
            </a:r>
            <a:endParaRPr lang="en-US" sz="1056" dirty="0"/>
          </a:p>
        </p:txBody>
      </p:sp>
      <p:sp>
        <p:nvSpPr>
          <p:cNvPr id="13" name="Shape 10"/>
          <p:cNvSpPr/>
          <p:nvPr/>
        </p:nvSpPr>
        <p:spPr>
          <a:xfrm>
            <a:off x="2463993" y="972436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EF3C7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2618526" y="1126969"/>
            <a:ext cx="185738" cy="185738"/>
          </a:xfrm>
          <a:prstGeom prst="rect">
            <a:avLst/>
          </a:prstGeom>
        </p:spPr>
      </p:pic>
      <p:sp>
        <p:nvSpPr>
          <p:cNvPr id="15" name="Text 11"/>
          <p:cNvSpPr txBox="1"/>
          <p:nvPr/>
        </p:nvSpPr>
        <p:spPr>
          <a:xfrm>
            <a:off x="3144535" y="956834"/>
            <a:ext cx="1269702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홍보 목적 활용</a:t>
            </a:r>
            <a:endParaRPr lang="en-US" sz="1463" dirty="0"/>
          </a:p>
        </p:txBody>
      </p:sp>
      <p:sp>
        <p:nvSpPr>
          <p:cNvPr id="16" name="Text 12"/>
          <p:cNvSpPr txBox="1"/>
          <p:nvPr/>
        </p:nvSpPr>
        <p:spPr>
          <a:xfrm>
            <a:off x="3144535" y="1289676"/>
            <a:ext cx="5792781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수상작 및 참가작은 파낙토스의 홍보 목적(SNS, 유튜브, 오프라인 전시 등)으로 활용될 수 있습니다.</a:t>
            </a:r>
            <a:endParaRPr lang="en-US" sz="1056" dirty="0"/>
          </a:p>
        </p:txBody>
      </p:sp>
      <p:sp>
        <p:nvSpPr>
          <p:cNvPr id="17" name="Shape 13"/>
          <p:cNvSpPr/>
          <p:nvPr/>
        </p:nvSpPr>
        <p:spPr>
          <a:xfrm>
            <a:off x="2463993" y="1661149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EF3C7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2618526" y="1815682"/>
            <a:ext cx="185738" cy="185738"/>
          </a:xfrm>
          <a:prstGeom prst="rect">
            <a:avLst/>
          </a:prstGeom>
        </p:spPr>
      </p:pic>
      <p:sp>
        <p:nvSpPr>
          <p:cNvPr id="19" name="Text 14"/>
          <p:cNvSpPr txBox="1"/>
          <p:nvPr/>
        </p:nvSpPr>
        <p:spPr>
          <a:xfrm>
            <a:off x="3144535" y="1645547"/>
            <a:ext cx="1618145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부적절 콘텐츠 제외</a:t>
            </a:r>
            <a:endParaRPr lang="en-US" sz="1463" dirty="0"/>
          </a:p>
        </p:txBody>
      </p:sp>
      <p:sp>
        <p:nvSpPr>
          <p:cNvPr id="20" name="Text 15"/>
          <p:cNvSpPr txBox="1"/>
          <p:nvPr/>
        </p:nvSpPr>
        <p:spPr>
          <a:xfrm>
            <a:off x="3144535" y="1978388"/>
            <a:ext cx="4384891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타인 비방, 선정적·폭력적 표현 등 부적절한 콘텐츠는 심사에서 제외됩니다.</a:t>
            </a:r>
            <a:endParaRPr lang="en-US" sz="1056" dirty="0"/>
          </a:p>
        </p:txBody>
      </p:sp>
      <p:sp>
        <p:nvSpPr>
          <p:cNvPr id="21" name="Shape 16"/>
          <p:cNvSpPr/>
          <p:nvPr/>
        </p:nvSpPr>
        <p:spPr>
          <a:xfrm>
            <a:off x="2463993" y="2388495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EF3C7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6"/>
          <a:srcRect l="-80" r="-80"/>
          <a:stretch/>
        </p:blipFill>
        <p:spPr>
          <a:xfrm>
            <a:off x="2595496" y="2543027"/>
            <a:ext cx="232543" cy="185738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3144535" y="2372893"/>
            <a:ext cx="1222895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개인정보 보호</a:t>
            </a:r>
            <a:endParaRPr lang="en-US" sz="1463" dirty="0"/>
          </a:p>
        </p:txBody>
      </p:sp>
      <p:sp>
        <p:nvSpPr>
          <p:cNvPr id="24" name="Text 18"/>
          <p:cNvSpPr txBox="1"/>
          <p:nvPr/>
        </p:nvSpPr>
        <p:spPr>
          <a:xfrm>
            <a:off x="3144535" y="2705734"/>
            <a:ext cx="552234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제출된 참가자 정보는 공모전 운영 및 시상 목적으로만 활용되며, 관련 법령에 따라 보호됩니다.</a:t>
            </a:r>
            <a:endParaRPr lang="en-US" sz="1056" dirty="0"/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>
            <a:alphaModFix amt="10000"/>
          </a:blip>
          <a:srcRect/>
          <a:stretch/>
        </p:blipFill>
        <p:spPr>
          <a:xfrm>
            <a:off x="8706454" y="1707582"/>
            <a:ext cx="742950" cy="742950"/>
          </a:xfrm>
          <a:prstGeom prst="rect">
            <a:avLst/>
          </a:prstGeom>
        </p:spPr>
      </p:pic>
      <p:sp>
        <p:nvSpPr>
          <p:cNvPr id="26" name="Shape 19"/>
          <p:cNvSpPr/>
          <p:nvPr/>
        </p:nvSpPr>
        <p:spPr>
          <a:xfrm>
            <a:off x="8283520" y="233573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8" name="Shape 1"/>
          <p:cNvSpPr/>
          <p:nvPr/>
        </p:nvSpPr>
        <p:spPr>
          <a:xfrm>
            <a:off x="124444" y="2907073"/>
            <a:ext cx="1981448" cy="3831184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9" name="Shape 2"/>
          <p:cNvSpPr/>
          <p:nvPr/>
        </p:nvSpPr>
        <p:spPr>
          <a:xfrm>
            <a:off x="867394" y="3278548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0" name="Text 3"/>
          <p:cNvSpPr txBox="1"/>
          <p:nvPr/>
        </p:nvSpPr>
        <p:spPr>
          <a:xfrm>
            <a:off x="1067248" y="3418222"/>
            <a:ext cx="216942" cy="216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219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</a:t>
            </a:r>
            <a:endParaRPr lang="en-US" sz="1219" dirty="0"/>
          </a:p>
        </p:txBody>
      </p:sp>
      <p:sp>
        <p:nvSpPr>
          <p:cNvPr id="31" name="Text 4"/>
          <p:cNvSpPr txBox="1"/>
          <p:nvPr/>
        </p:nvSpPr>
        <p:spPr>
          <a:xfrm>
            <a:off x="687600" y="3928629"/>
            <a:ext cx="1033443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b="1" dirty="0">
                <a:solidFill>
                  <a:srgbClr val="FFFFF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기대효과</a:t>
            </a:r>
            <a:endParaRPr lang="en-US" sz="1788" dirty="0"/>
          </a:p>
        </p:txBody>
      </p:sp>
      <p:sp>
        <p:nvSpPr>
          <p:cNvPr id="32" name="Text 5"/>
          <p:cNvSpPr txBox="1"/>
          <p:nvPr/>
        </p:nvSpPr>
        <p:spPr>
          <a:xfrm>
            <a:off x="498891" y="4354339"/>
            <a:ext cx="1354398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>
                <a:solidFill>
                  <a:srgbClr val="DBEAFE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Expected Impact</a:t>
            </a:r>
            <a:endParaRPr lang="en-US" sz="1219" dirty="0"/>
          </a:p>
        </p:txBody>
      </p:sp>
      <p:sp>
        <p:nvSpPr>
          <p:cNvPr id="33" name="Shape 6"/>
          <p:cNvSpPr/>
          <p:nvPr/>
        </p:nvSpPr>
        <p:spPr>
          <a:xfrm>
            <a:off x="743321" y="6653027"/>
            <a:ext cx="742950" cy="31204"/>
          </a:xfrm>
          <a:prstGeom prst="roundRect">
            <a:avLst>
              <a:gd name="adj" fmla="val 2380940"/>
            </a:avLst>
          </a:prstGeom>
          <a:solidFill>
            <a:srgbClr val="FFFFFF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34" name="Shape 7"/>
          <p:cNvSpPr/>
          <p:nvPr/>
        </p:nvSpPr>
        <p:spPr>
          <a:xfrm>
            <a:off x="2477367" y="3464285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35" name="Image 0" descr="preencoded.png"/>
          <p:cNvPicPr>
            <a:picLocks noChangeAspect="1"/>
          </p:cNvPicPr>
          <p:nvPr/>
        </p:nvPicPr>
        <p:blipFill>
          <a:blip r:embed="rId8"/>
          <a:srcRect l="-80" r="-80"/>
          <a:stretch/>
        </p:blipFill>
        <p:spPr>
          <a:xfrm>
            <a:off x="2608870" y="3618818"/>
            <a:ext cx="232543" cy="185738"/>
          </a:xfrm>
          <a:prstGeom prst="rect">
            <a:avLst/>
          </a:prstGeom>
        </p:spPr>
      </p:pic>
      <p:sp>
        <p:nvSpPr>
          <p:cNvPr id="36" name="Text 8"/>
          <p:cNvSpPr txBox="1"/>
          <p:nvPr/>
        </p:nvSpPr>
        <p:spPr>
          <a:xfrm>
            <a:off x="3157909" y="3448683"/>
            <a:ext cx="2058714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센터장 및 고객 참여 유도</a:t>
            </a:r>
            <a:endParaRPr lang="en-US" sz="1463" dirty="0"/>
          </a:p>
        </p:txBody>
      </p:sp>
      <p:sp>
        <p:nvSpPr>
          <p:cNvPr id="37" name="Text 9"/>
          <p:cNvSpPr txBox="1"/>
          <p:nvPr/>
        </p:nvSpPr>
        <p:spPr>
          <a:xfrm>
            <a:off x="3157909" y="3781525"/>
            <a:ext cx="298368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전국 센터장 및 고객 대상 참여형 홍보 시너지 창출</a:t>
            </a:r>
            <a:endParaRPr lang="en-US" sz="1056" dirty="0"/>
          </a:p>
        </p:txBody>
      </p:sp>
      <p:sp>
        <p:nvSpPr>
          <p:cNvPr id="38" name="Shape 10"/>
          <p:cNvSpPr/>
          <p:nvPr/>
        </p:nvSpPr>
        <p:spPr>
          <a:xfrm>
            <a:off x="2463993" y="4214293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39" name="Image 1" descr="preencoded.png"/>
          <p:cNvPicPr>
            <a:picLocks noChangeAspect="1"/>
          </p:cNvPicPr>
          <p:nvPr/>
        </p:nvPicPr>
        <p:blipFill>
          <a:blip r:embed="rId9"/>
          <a:srcRect/>
          <a:stretch/>
        </p:blipFill>
        <p:spPr>
          <a:xfrm>
            <a:off x="2618526" y="4369569"/>
            <a:ext cx="185738" cy="185738"/>
          </a:xfrm>
          <a:prstGeom prst="rect">
            <a:avLst/>
          </a:prstGeom>
        </p:spPr>
      </p:pic>
      <p:sp>
        <p:nvSpPr>
          <p:cNvPr id="40" name="Text 11"/>
          <p:cNvSpPr txBox="1"/>
          <p:nvPr/>
        </p:nvSpPr>
        <p:spPr>
          <a:xfrm>
            <a:off x="3144535" y="4199433"/>
            <a:ext cx="1888579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UGC 기반 신뢰성 강화</a:t>
            </a:r>
            <a:endParaRPr lang="en-US" sz="1463" dirty="0"/>
          </a:p>
        </p:txBody>
      </p:sp>
      <p:sp>
        <p:nvSpPr>
          <p:cNvPr id="41" name="Text 12"/>
          <p:cNvSpPr txBox="1"/>
          <p:nvPr/>
        </p:nvSpPr>
        <p:spPr>
          <a:xfrm>
            <a:off x="3144535" y="4531532"/>
            <a:ext cx="2806122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파낙토스 브랜드에 대한 UGC 기반 신뢰성 강화</a:t>
            </a:r>
            <a:endParaRPr lang="en-US" sz="1056" dirty="0"/>
          </a:p>
        </p:txBody>
      </p:sp>
      <p:sp>
        <p:nvSpPr>
          <p:cNvPr id="42" name="Shape 13"/>
          <p:cNvSpPr/>
          <p:nvPr/>
        </p:nvSpPr>
        <p:spPr>
          <a:xfrm>
            <a:off x="2463993" y="4996619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43" name="Image 2" descr="preencoded.png"/>
          <p:cNvPicPr>
            <a:picLocks noChangeAspect="1"/>
          </p:cNvPicPr>
          <p:nvPr/>
        </p:nvPicPr>
        <p:blipFill>
          <a:blip r:embed="rId10"/>
          <a:srcRect l="-57" r="-57"/>
          <a:stretch/>
        </p:blipFill>
        <p:spPr>
          <a:xfrm>
            <a:off x="2630413" y="5151152"/>
            <a:ext cx="162706" cy="185738"/>
          </a:xfrm>
          <a:prstGeom prst="rect">
            <a:avLst/>
          </a:prstGeom>
        </p:spPr>
      </p:pic>
      <p:sp>
        <p:nvSpPr>
          <p:cNvPr id="44" name="Text 14"/>
          <p:cNvSpPr txBox="1"/>
          <p:nvPr/>
        </p:nvSpPr>
        <p:spPr>
          <a:xfrm>
            <a:off x="3144535" y="4981016"/>
            <a:ext cx="2035683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SNS 바이럴 트래픽 유입</a:t>
            </a:r>
            <a:endParaRPr lang="en-US" sz="1463" dirty="0"/>
          </a:p>
        </p:txBody>
      </p:sp>
      <p:sp>
        <p:nvSpPr>
          <p:cNvPr id="45" name="Text 15"/>
          <p:cNvSpPr txBox="1"/>
          <p:nvPr/>
        </p:nvSpPr>
        <p:spPr>
          <a:xfrm>
            <a:off x="3144535" y="5313858"/>
            <a:ext cx="2659018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온라인 확산 중심의 SNS 바이럴 트래픽 유입</a:t>
            </a:r>
            <a:endParaRPr lang="en-US" sz="1056" dirty="0"/>
          </a:p>
        </p:txBody>
      </p:sp>
      <p:sp>
        <p:nvSpPr>
          <p:cNvPr id="46" name="Shape 16"/>
          <p:cNvSpPr/>
          <p:nvPr/>
        </p:nvSpPr>
        <p:spPr>
          <a:xfrm>
            <a:off x="2477367" y="5820550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47" name="Image 3" descr="preencoded.png"/>
          <p:cNvPicPr>
            <a:picLocks noChangeAspect="1"/>
          </p:cNvPicPr>
          <p:nvPr/>
        </p:nvPicPr>
        <p:blipFill>
          <a:blip r:embed="rId11"/>
          <a:srcRect/>
          <a:stretch/>
        </p:blipFill>
        <p:spPr>
          <a:xfrm>
            <a:off x="2631900" y="5975083"/>
            <a:ext cx="185738" cy="185738"/>
          </a:xfrm>
          <a:prstGeom prst="rect">
            <a:avLst/>
          </a:prstGeom>
        </p:spPr>
      </p:pic>
      <p:sp>
        <p:nvSpPr>
          <p:cNvPr id="48" name="Text 17"/>
          <p:cNvSpPr txBox="1"/>
          <p:nvPr/>
        </p:nvSpPr>
        <p:spPr>
          <a:xfrm>
            <a:off x="3157909" y="5804948"/>
            <a:ext cx="1462869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63" b="1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CSR 브랜딩 강화</a:t>
            </a:r>
            <a:endParaRPr lang="en-US" sz="1463" dirty="0"/>
          </a:p>
        </p:txBody>
      </p:sp>
      <p:sp>
        <p:nvSpPr>
          <p:cNvPr id="49" name="Text 18"/>
          <p:cNvSpPr txBox="1"/>
          <p:nvPr/>
        </p:nvSpPr>
        <p:spPr>
          <a:xfrm>
            <a:off x="3157909" y="6137790"/>
            <a:ext cx="392797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056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전사 차원의 "뇌 건강 대중화 캠페인"의 일환으로 CSR 브랜딩 강화</a:t>
            </a:r>
            <a:endParaRPr lang="en-US" sz="1056" dirty="0"/>
          </a:p>
        </p:txBody>
      </p:sp>
      <p:pic>
        <p:nvPicPr>
          <p:cNvPr id="50" name="Image 4" descr="preencoded.png"/>
          <p:cNvPicPr>
            <a:picLocks noChangeAspect="1"/>
          </p:cNvPicPr>
          <p:nvPr/>
        </p:nvPicPr>
        <p:blipFill>
          <a:blip r:embed="rId12">
            <a:alphaModFix amt="10000"/>
          </a:blip>
          <a:srcRect/>
          <a:stretch/>
        </p:blipFill>
        <p:spPr>
          <a:xfrm>
            <a:off x="8121114" y="5212741"/>
            <a:ext cx="742950" cy="742950"/>
          </a:xfrm>
          <a:prstGeom prst="rect">
            <a:avLst/>
          </a:prstGeom>
        </p:spPr>
      </p:pic>
      <p:sp>
        <p:nvSpPr>
          <p:cNvPr id="51" name="Shape 19"/>
          <p:cNvSpPr/>
          <p:nvPr/>
        </p:nvSpPr>
        <p:spPr>
          <a:xfrm>
            <a:off x="8296894" y="3402621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0" y="437176"/>
            <a:ext cx="9905999" cy="5725205"/>
          </a:xfrm>
          <a:prstGeom prst="rect">
            <a:avLst/>
          </a:prstGeom>
          <a:solidFill>
            <a:srgbClr val="EFF6FF"/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4" name="Text 2"/>
          <p:cNvSpPr txBox="1"/>
          <p:nvPr/>
        </p:nvSpPr>
        <p:spPr>
          <a:xfrm>
            <a:off x="3884886" y="905942"/>
            <a:ext cx="2484425" cy="6738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3656" b="1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감사합니다</a:t>
            </a:r>
            <a:endParaRPr lang="en-US" sz="3656" dirty="0"/>
          </a:p>
        </p:txBody>
      </p:sp>
      <p:sp>
        <p:nvSpPr>
          <p:cNvPr id="5" name="Text 3"/>
          <p:cNvSpPr txBox="1"/>
          <p:nvPr/>
        </p:nvSpPr>
        <p:spPr>
          <a:xfrm>
            <a:off x="4370033" y="1633290"/>
            <a:ext cx="1343253" cy="3410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788" dirty="0">
                <a:solidFill>
                  <a:srgbClr val="1E40AF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Thank You</a:t>
            </a:r>
            <a:endParaRPr lang="en-US" sz="1788" dirty="0"/>
          </a:p>
        </p:txBody>
      </p:sp>
      <p:sp>
        <p:nvSpPr>
          <p:cNvPr id="6" name="Text 4"/>
          <p:cNvSpPr txBox="1"/>
          <p:nvPr/>
        </p:nvSpPr>
        <p:spPr>
          <a:xfrm>
            <a:off x="3537185" y="2298973"/>
            <a:ext cx="2971800" cy="27117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63" dirty="0">
                <a:solidFill>
                  <a:srgbClr val="374151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함께하는 건강한 뇌! 파낙토스와 함께</a:t>
            </a:r>
            <a:endParaRPr lang="en-US" sz="1463" dirty="0"/>
          </a:p>
        </p:txBody>
      </p:sp>
      <p:sp>
        <p:nvSpPr>
          <p:cNvPr id="7" name="Shape 5"/>
          <p:cNvSpPr/>
          <p:nvPr/>
        </p:nvSpPr>
        <p:spPr>
          <a:xfrm>
            <a:off x="3501524" y="3197571"/>
            <a:ext cx="3080270" cy="1547565"/>
          </a:xfrm>
          <a:prstGeom prst="roundRect">
            <a:avLst>
              <a:gd name="adj" fmla="val 1920"/>
            </a:avLst>
          </a:prstGeom>
          <a:solidFill>
            <a:srgbClr val="FFFFFF"/>
          </a:solidFill>
          <a:ln/>
          <a:effectLst>
            <a:outerShdw blurRad="12700" dist="12700" dir="16200000" algn="bl" rotWithShape="0">
              <a:srgbClr val="000000">
                <a:alpha val="75000"/>
              </a:srgbClr>
            </a:outerShdw>
          </a:effectLst>
        </p:spPr>
        <p:txBody>
          <a:bodyPr/>
          <a:lstStyle/>
          <a:p>
            <a:endParaRPr lang="ko-KR" altLang="en-US" sz="1463"/>
          </a:p>
        </p:txBody>
      </p:sp>
      <p:sp>
        <p:nvSpPr>
          <p:cNvPr id="8" name="Text 6"/>
          <p:cNvSpPr txBox="1"/>
          <p:nvPr/>
        </p:nvSpPr>
        <p:spPr>
          <a:xfrm>
            <a:off x="4496334" y="3375879"/>
            <a:ext cx="1199864" cy="2251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219" dirty="0" err="1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문의사</a:t>
            </a:r>
            <a:r>
              <a:rPr lang="ko-KR" altLang="en-US" sz="1219" dirty="0">
                <a:solidFill>
                  <a:srgbClr val="4B5563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항</a:t>
            </a:r>
            <a:endParaRPr lang="en-US" sz="1219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rcRect l="-41484" r="-41484"/>
          <a:stretch/>
        </p:blipFill>
        <p:spPr>
          <a:xfrm>
            <a:off x="3762300" y="3898173"/>
            <a:ext cx="247402" cy="154533"/>
          </a:xfrm>
          <a:prstGeom prst="rect">
            <a:avLst/>
          </a:prstGeom>
        </p:spPr>
      </p:pic>
      <p:sp>
        <p:nvSpPr>
          <p:cNvPr id="10" name="Text 7"/>
          <p:cNvSpPr txBox="1"/>
          <p:nvPr/>
        </p:nvSpPr>
        <p:spPr>
          <a:xfrm>
            <a:off x="4103314" y="3875142"/>
            <a:ext cx="832104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6" dirty="0">
                <a:solidFill>
                  <a:srgbClr val="1F293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이홍규 전무:</a:t>
            </a:r>
            <a:endParaRPr lang="en-US" sz="1056" dirty="0"/>
          </a:p>
        </p:txBody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886383" y="3913775"/>
            <a:ext cx="124073" cy="124073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5072120" y="3875142"/>
            <a:ext cx="1033443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6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010.4694.7496</a:t>
            </a:r>
            <a:endParaRPr lang="en-US" sz="1056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4886382" y="4211698"/>
            <a:ext cx="124073" cy="124073"/>
          </a:xfrm>
          <a:prstGeom prst="rect">
            <a:avLst/>
          </a:prstGeom>
        </p:spPr>
      </p:pic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6"/>
          <a:srcRect l="-30048" r="-30048"/>
          <a:stretch/>
        </p:blipFill>
        <p:spPr>
          <a:xfrm>
            <a:off x="3792388" y="4196841"/>
            <a:ext cx="247402" cy="154533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4133402" y="4173066"/>
            <a:ext cx="700602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6" dirty="0">
                <a:solidFill>
                  <a:srgbClr val="1F2937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접수 메일:</a:t>
            </a:r>
            <a:endParaRPr lang="en-US" sz="1056" dirty="0"/>
          </a:p>
        </p:txBody>
      </p:sp>
      <p:sp>
        <p:nvSpPr>
          <p:cNvPr id="19" name="Text 12"/>
          <p:cNvSpPr txBox="1"/>
          <p:nvPr/>
        </p:nvSpPr>
        <p:spPr>
          <a:xfrm>
            <a:off x="4788684" y="4173066"/>
            <a:ext cx="1815027" cy="201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056" dirty="0">
                <a:solidFill>
                  <a:srgbClr val="2563EB"/>
                </a:solidFill>
                <a:latin typeface="Noto Sans KR" pitchFamily="34" charset="0"/>
                <a:ea typeface="Noto Sans KR" pitchFamily="34" charset="-122"/>
                <a:cs typeface="Noto Sans KR" pitchFamily="34" charset="-120"/>
              </a:rPr>
              <a:t>mkt@panaxtos.com</a:t>
            </a:r>
            <a:endParaRPr lang="en-US" sz="1056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7">
            <a:alphaModFix amt="10000"/>
          </a:blip>
          <a:srcRect/>
          <a:stretch/>
        </p:blipFill>
        <p:spPr>
          <a:xfrm>
            <a:off x="371475" y="4512221"/>
            <a:ext cx="742950" cy="742950"/>
          </a:xfrm>
          <a:prstGeom prst="rect">
            <a:avLst/>
          </a:prstGeom>
        </p:spPr>
      </p:pic>
      <p:sp>
        <p:nvSpPr>
          <p:cNvPr id="23" name="Shape 15"/>
          <p:cNvSpPr/>
          <p:nvPr/>
        </p:nvSpPr>
        <p:spPr>
          <a:xfrm>
            <a:off x="1238498" y="1138486"/>
            <a:ext cx="495548" cy="495548"/>
          </a:xfrm>
          <a:prstGeom prst="roundRect">
            <a:avLst>
              <a:gd name="adj" fmla="val 149925"/>
            </a:avLst>
          </a:prstGeom>
          <a:solidFill>
            <a:srgbClr val="DBEAFE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4" name="Shape 16"/>
          <p:cNvSpPr/>
          <p:nvPr/>
        </p:nvSpPr>
        <p:spPr>
          <a:xfrm>
            <a:off x="8048377" y="4140746"/>
            <a:ext cx="742950" cy="742950"/>
          </a:xfrm>
          <a:prstGeom prst="roundRect">
            <a:avLst>
              <a:gd name="adj" fmla="val 100000"/>
            </a:avLst>
          </a:prstGeom>
          <a:solidFill>
            <a:srgbClr val="DBEAFE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5" name="Shape 17"/>
          <p:cNvSpPr/>
          <p:nvPr/>
        </p:nvSpPr>
        <p:spPr>
          <a:xfrm>
            <a:off x="8915400" y="1633290"/>
            <a:ext cx="371475" cy="371475"/>
          </a:xfrm>
          <a:prstGeom prst="roundRect">
            <a:avLst>
              <a:gd name="adj" fmla="val 200000"/>
            </a:avLst>
          </a:prstGeom>
          <a:solidFill>
            <a:srgbClr val="DBEAFE">
              <a:alpha val="50000"/>
            </a:srgbClr>
          </a:solidFill>
          <a:ln/>
        </p:spPr>
        <p:txBody>
          <a:bodyPr/>
          <a:lstStyle/>
          <a:p>
            <a:endParaRPr lang="ko-KR" altLang="en-US" sz="1463"/>
          </a:p>
        </p:txBody>
      </p:sp>
      <p:sp>
        <p:nvSpPr>
          <p:cNvPr id="26" name="Shape 18"/>
          <p:cNvSpPr/>
          <p:nvPr/>
        </p:nvSpPr>
        <p:spPr>
          <a:xfrm>
            <a:off x="-41234" y="6580553"/>
            <a:ext cx="9905752" cy="61665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 sz="1463"/>
          </a:p>
        </p:txBody>
      </p:sp>
      <p:pic>
        <p:nvPicPr>
          <p:cNvPr id="27" name="그림 26" descr="그래픽, 클립아트, 그래픽 디자인, 만화 영화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E1D52DAB-8108-AAF2-A36A-A56613591E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81134" y="5744209"/>
            <a:ext cx="3086277" cy="10372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2013 - 2022 테마">
  <a:themeElements>
    <a:clrScheme name="Office 2013 - 2022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96</TotalTime>
  <Words>638</Words>
  <Application>Microsoft Office PowerPoint</Application>
  <PresentationFormat>A4 용지(210x297mm)</PresentationFormat>
  <Paragraphs>143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2" baseType="lpstr">
      <vt:lpstr>Noto Sans KR</vt:lpstr>
      <vt:lpstr>SUIT</vt:lpstr>
      <vt:lpstr>Arial</vt:lpstr>
      <vt:lpstr>Calibri</vt:lpstr>
      <vt:lpstr>Calibri Light</vt:lpstr>
      <vt:lpstr>Office 2013 - 2022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Generated by Gen-Spark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Multi-page HTML Content</dc:title>
  <dc:subject>PptxGenJS Presentation</dc:subject>
  <dc:creator>Visual Extract to PPTX Converter</dc:creator>
  <cp:lastModifiedBy>박소하/파낙토스mk/차장</cp:lastModifiedBy>
  <cp:revision>3</cp:revision>
  <dcterms:created xsi:type="dcterms:W3CDTF">2025-10-16T03:00:35Z</dcterms:created>
  <dcterms:modified xsi:type="dcterms:W3CDTF">2025-10-20T07:16:40Z</dcterms:modified>
</cp:coreProperties>
</file>